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9" r:id="rId4"/>
  </p:sldMasterIdLst>
  <p:notesMasterIdLst>
    <p:notesMasterId r:id="rId14"/>
  </p:notesMasterIdLst>
  <p:sldIdLst>
    <p:sldId id="258" r:id="rId5"/>
    <p:sldId id="259" r:id="rId6"/>
    <p:sldId id="260" r:id="rId7"/>
    <p:sldId id="261" r:id="rId8"/>
    <p:sldId id="262" r:id="rId9"/>
    <p:sldId id="263" r:id="rId10"/>
    <p:sldId id="264" r:id="rId11"/>
    <p:sldId id="265" r:id="rId12"/>
    <p:sldId id="266" r:id="rId13"/>
  </p:sldIdLst>
  <p:sldSz cx="7315200" cy="10058400"/>
  <p:notesSz cx="7023100" cy="93091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3168">
          <p15:clr>
            <a:srgbClr val="747775"/>
          </p15:clr>
        </p15:guide>
        <p15:guide id="2" pos="2304">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29B744E-4E57-499F-AA82-F062E8FF4631}" v="6" dt="2026-06-29T16:08:15.115"/>
  </p1510:revLst>
</p1510:revInfo>
</file>

<file path=ppt/tableStyles.xml><?xml version="1.0" encoding="utf-8"?>
<a:tblStyleLst xmlns:a="http://schemas.openxmlformats.org/drawingml/2006/main" def="{BF0B2F3C-BEBD-4649-B992-340E5736D5EF}">
  <a:tblStyle styleId="{BF0B2F3C-BEBD-4649-B992-340E5736D5EF}"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ED9A2CDE-6487-4991-A015-1C84A100646C}" styleName="Table_1">
    <a:wholeTbl>
      <a:tcTxStyle>
        <a:font>
          <a:latin typeface="Arial"/>
          <a:ea typeface="Arial"/>
          <a:cs typeface="Arial"/>
        </a:font>
        <a:srgbClr val="000000"/>
      </a:tcTxStyle>
      <a:tcStyle>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2" d="100"/>
          <a:sy n="72" d="100"/>
        </p:scale>
        <p:origin x="3138" y="72"/>
      </p:cViewPr>
      <p:guideLst>
        <p:guide orient="horz" pos="3168"/>
        <p:guide pos="2304"/>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viewProps" Target="viewProps.xml"/><Relationship Id="rId20"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presProps" Target="presProps.xml"/><Relationship Id="rId10" Type="http://schemas.openxmlformats.org/officeDocument/2006/relationships/slide" Target="slides/slide6.xml"/><Relationship Id="rId19"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velyne Leclerc" userId="a7c16050-a0c6-4ff1-8543-75682dd9f90d" providerId="ADAL" clId="{85656FC0-99C1-4B51-BB2C-A03880D3B7E7}"/>
    <pc:docChg chg="undo custSel delSld modSld modNotesMaster">
      <pc:chgData name="Evelyne Leclerc" userId="a7c16050-a0c6-4ff1-8543-75682dd9f90d" providerId="ADAL" clId="{85656FC0-99C1-4B51-BB2C-A03880D3B7E7}" dt="2026-06-29T16:12:29.110" v="1063" actId="47"/>
      <pc:docMkLst>
        <pc:docMk/>
      </pc:docMkLst>
      <pc:sldChg chg="del modNotes">
        <pc:chgData name="Evelyne Leclerc" userId="a7c16050-a0c6-4ff1-8543-75682dd9f90d" providerId="ADAL" clId="{85656FC0-99C1-4B51-BB2C-A03880D3B7E7}" dt="2026-06-29T16:11:51.968" v="1058" actId="47"/>
        <pc:sldMkLst>
          <pc:docMk/>
          <pc:sldMk cId="0" sldId="257"/>
        </pc:sldMkLst>
      </pc:sldChg>
      <pc:sldChg chg="addSp modSp mod modNotes">
        <pc:chgData name="Evelyne Leclerc" userId="a7c16050-a0c6-4ff1-8543-75682dd9f90d" providerId="ADAL" clId="{85656FC0-99C1-4B51-BB2C-A03880D3B7E7}" dt="2026-06-29T16:12:10.832" v="1062" actId="20577"/>
        <pc:sldMkLst>
          <pc:docMk/>
          <pc:sldMk cId="0" sldId="258"/>
        </pc:sldMkLst>
        <pc:spChg chg="mod">
          <ac:chgData name="Evelyne Leclerc" userId="a7c16050-a0c6-4ff1-8543-75682dd9f90d" providerId="ADAL" clId="{85656FC0-99C1-4B51-BB2C-A03880D3B7E7}" dt="2026-06-29T16:12:10.832" v="1062" actId="20577"/>
          <ac:spMkLst>
            <pc:docMk/>
            <pc:sldMk cId="0" sldId="258"/>
            <ac:spMk id="83" creationId="{00000000-0000-0000-0000-000000000000}"/>
          </ac:spMkLst>
        </pc:spChg>
        <pc:spChg chg="mod">
          <ac:chgData name="Evelyne Leclerc" userId="a7c16050-a0c6-4ff1-8543-75682dd9f90d" providerId="ADAL" clId="{85656FC0-99C1-4B51-BB2C-A03880D3B7E7}" dt="2026-06-29T16:11:09.256" v="1055" actId="20577"/>
          <ac:spMkLst>
            <pc:docMk/>
            <pc:sldMk cId="0" sldId="258"/>
            <ac:spMk id="87" creationId="{00000000-0000-0000-0000-000000000000}"/>
          </ac:spMkLst>
        </pc:spChg>
        <pc:picChg chg="add mod">
          <ac:chgData name="Evelyne Leclerc" userId="a7c16050-a0c6-4ff1-8543-75682dd9f90d" providerId="ADAL" clId="{85656FC0-99C1-4B51-BB2C-A03880D3B7E7}" dt="2026-06-29T16:11:41.569" v="1057" actId="1076"/>
          <ac:picMkLst>
            <pc:docMk/>
            <pc:sldMk cId="0" sldId="258"/>
            <ac:picMk id="3" creationId="{288EB1B8-5B26-53EA-8E8F-F806CD2D1AC9}"/>
          </ac:picMkLst>
        </pc:picChg>
      </pc:sldChg>
      <pc:sldChg chg="modNotes">
        <pc:chgData name="Evelyne Leclerc" userId="a7c16050-a0c6-4ff1-8543-75682dd9f90d" providerId="ADAL" clId="{85656FC0-99C1-4B51-BB2C-A03880D3B7E7}" dt="2026-06-29T16:08:15.115" v="1053"/>
        <pc:sldMkLst>
          <pc:docMk/>
          <pc:sldMk cId="0" sldId="259"/>
        </pc:sldMkLst>
      </pc:sldChg>
      <pc:sldChg chg="modNotes">
        <pc:chgData name="Evelyne Leclerc" userId="a7c16050-a0c6-4ff1-8543-75682dd9f90d" providerId="ADAL" clId="{85656FC0-99C1-4B51-BB2C-A03880D3B7E7}" dt="2026-06-29T16:08:15.115" v="1053"/>
        <pc:sldMkLst>
          <pc:docMk/>
          <pc:sldMk cId="0" sldId="260"/>
        </pc:sldMkLst>
      </pc:sldChg>
      <pc:sldChg chg="modNotes">
        <pc:chgData name="Evelyne Leclerc" userId="a7c16050-a0c6-4ff1-8543-75682dd9f90d" providerId="ADAL" clId="{85656FC0-99C1-4B51-BB2C-A03880D3B7E7}" dt="2026-06-29T16:08:15.115" v="1053"/>
        <pc:sldMkLst>
          <pc:docMk/>
          <pc:sldMk cId="0" sldId="261"/>
        </pc:sldMkLst>
      </pc:sldChg>
      <pc:sldChg chg="modNotes">
        <pc:chgData name="Evelyne Leclerc" userId="a7c16050-a0c6-4ff1-8543-75682dd9f90d" providerId="ADAL" clId="{85656FC0-99C1-4B51-BB2C-A03880D3B7E7}" dt="2026-06-29T16:08:15.115" v="1053"/>
        <pc:sldMkLst>
          <pc:docMk/>
          <pc:sldMk cId="0" sldId="262"/>
        </pc:sldMkLst>
      </pc:sldChg>
      <pc:sldChg chg="modNotes">
        <pc:chgData name="Evelyne Leclerc" userId="a7c16050-a0c6-4ff1-8543-75682dd9f90d" providerId="ADAL" clId="{85656FC0-99C1-4B51-BB2C-A03880D3B7E7}" dt="2026-06-29T16:08:15.115" v="1053"/>
        <pc:sldMkLst>
          <pc:docMk/>
          <pc:sldMk cId="0" sldId="263"/>
        </pc:sldMkLst>
      </pc:sldChg>
      <pc:sldChg chg="modNotes">
        <pc:chgData name="Evelyne Leclerc" userId="a7c16050-a0c6-4ff1-8543-75682dd9f90d" providerId="ADAL" clId="{85656FC0-99C1-4B51-BB2C-A03880D3B7E7}" dt="2026-06-29T16:08:15.115" v="1053"/>
        <pc:sldMkLst>
          <pc:docMk/>
          <pc:sldMk cId="0" sldId="264"/>
        </pc:sldMkLst>
      </pc:sldChg>
      <pc:sldChg chg="modNotes">
        <pc:chgData name="Evelyne Leclerc" userId="a7c16050-a0c6-4ff1-8543-75682dd9f90d" providerId="ADAL" clId="{85656FC0-99C1-4B51-BB2C-A03880D3B7E7}" dt="2026-06-29T16:08:15.115" v="1053"/>
        <pc:sldMkLst>
          <pc:docMk/>
          <pc:sldMk cId="0" sldId="265"/>
        </pc:sldMkLst>
      </pc:sldChg>
      <pc:sldChg chg="modSp mod modNotes">
        <pc:chgData name="Evelyne Leclerc" userId="a7c16050-a0c6-4ff1-8543-75682dd9f90d" providerId="ADAL" clId="{85656FC0-99C1-4B51-BB2C-A03880D3B7E7}" dt="2026-06-29T16:08:15.115" v="1053"/>
        <pc:sldMkLst>
          <pc:docMk/>
          <pc:sldMk cId="0" sldId="266"/>
        </pc:sldMkLst>
        <pc:graphicFrameChg chg="mod modGraphic">
          <ac:chgData name="Evelyne Leclerc" userId="a7c16050-a0c6-4ff1-8543-75682dd9f90d" providerId="ADAL" clId="{85656FC0-99C1-4B51-BB2C-A03880D3B7E7}" dt="2026-06-29T16:07:51.946" v="1052"/>
          <ac:graphicFrameMkLst>
            <pc:docMk/>
            <pc:sldMk cId="0" sldId="266"/>
            <ac:graphicFrameMk id="160" creationId="{00000000-0000-0000-0000-000000000000}"/>
          </ac:graphicFrameMkLst>
        </pc:graphicFrameChg>
      </pc:sldChg>
      <pc:sldChg chg="del modNotes">
        <pc:chgData name="Evelyne Leclerc" userId="a7c16050-a0c6-4ff1-8543-75682dd9f90d" providerId="ADAL" clId="{85656FC0-99C1-4B51-BB2C-A03880D3B7E7}" dt="2026-06-29T16:12:29.110" v="1063" actId="47"/>
        <pc:sldMkLst>
          <pc:docMk/>
          <pc:sldMk cId="0" sldId="267"/>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2243138" y="698500"/>
            <a:ext cx="2538412" cy="3490913"/>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702310" y="4421823"/>
            <a:ext cx="5618480" cy="4189095"/>
          </a:xfrm>
          <a:prstGeom prst="rect">
            <a:avLst/>
          </a:prstGeom>
          <a:noFill/>
          <a:ln>
            <a:noFill/>
          </a:ln>
        </p:spPr>
        <p:txBody>
          <a:bodyPr spcFirstLastPara="1" wrap="square" lIns="93308" tIns="93308" rIns="93308" bIns="93308"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7"/>
        <p:cNvGrpSpPr/>
        <p:nvPr/>
      </p:nvGrpSpPr>
      <p:grpSpPr>
        <a:xfrm>
          <a:off x="0" y="0"/>
          <a:ext cx="0" cy="0"/>
          <a:chOff x="0" y="0"/>
          <a:chExt cx="0" cy="0"/>
        </a:xfrm>
      </p:grpSpPr>
      <p:sp>
        <p:nvSpPr>
          <p:cNvPr id="78" name="Google Shape;78;g245d760c0c5_2_0:notes"/>
          <p:cNvSpPr>
            <a:spLocks noGrp="1" noRot="1" noChangeAspect="1"/>
          </p:cNvSpPr>
          <p:nvPr>
            <p:ph type="sldImg" idx="2"/>
          </p:nvPr>
        </p:nvSpPr>
        <p:spPr>
          <a:xfrm>
            <a:off x="2243138" y="698500"/>
            <a:ext cx="2538412" cy="3490913"/>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9" name="Google Shape;79;g245d760c0c5_2_0:notes"/>
          <p:cNvSpPr txBox="1">
            <a:spLocks noGrp="1"/>
          </p:cNvSpPr>
          <p:nvPr>
            <p:ph type="body" idx="1"/>
          </p:nvPr>
        </p:nvSpPr>
        <p:spPr>
          <a:xfrm>
            <a:off x="702310" y="4421823"/>
            <a:ext cx="5618480" cy="4189095"/>
          </a:xfrm>
          <a:prstGeom prst="rect">
            <a:avLst/>
          </a:prstGeom>
        </p:spPr>
        <p:txBody>
          <a:bodyPr spcFirstLastPara="1" wrap="square" lIns="93308" tIns="93308" rIns="93308" bIns="93308" anchor="t" anchorCtr="0">
            <a:noAutofit/>
          </a:bodyPr>
          <a:lstStyle/>
          <a:p>
            <a:pPr marL="0" indent="0">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9"/>
        <p:cNvGrpSpPr/>
        <p:nvPr/>
      </p:nvGrpSpPr>
      <p:grpSpPr>
        <a:xfrm>
          <a:off x="0" y="0"/>
          <a:ext cx="0" cy="0"/>
          <a:chOff x="0" y="0"/>
          <a:chExt cx="0" cy="0"/>
        </a:xfrm>
      </p:grpSpPr>
      <p:sp>
        <p:nvSpPr>
          <p:cNvPr id="90" name="Google Shape;90;g2373455d90d_0_0:notes"/>
          <p:cNvSpPr>
            <a:spLocks noGrp="1" noRot="1" noChangeAspect="1"/>
          </p:cNvSpPr>
          <p:nvPr>
            <p:ph type="sldImg" idx="2"/>
          </p:nvPr>
        </p:nvSpPr>
        <p:spPr>
          <a:xfrm>
            <a:off x="2243138" y="698500"/>
            <a:ext cx="2538412" cy="3490913"/>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1" name="Google Shape;91;g2373455d90d_0_0:notes"/>
          <p:cNvSpPr txBox="1">
            <a:spLocks noGrp="1"/>
          </p:cNvSpPr>
          <p:nvPr>
            <p:ph type="body" idx="1"/>
          </p:nvPr>
        </p:nvSpPr>
        <p:spPr>
          <a:xfrm>
            <a:off x="702310" y="4421823"/>
            <a:ext cx="5618480" cy="4189095"/>
          </a:xfrm>
          <a:prstGeom prst="rect">
            <a:avLst/>
          </a:prstGeom>
        </p:spPr>
        <p:txBody>
          <a:bodyPr spcFirstLastPara="1" wrap="square" lIns="93308" tIns="93308" rIns="93308" bIns="93308" anchor="t" anchorCtr="0">
            <a:noAutofit/>
          </a:bodyPr>
          <a:lstStyle/>
          <a:p>
            <a:pPr marL="0" indent="0">
              <a:buNone/>
            </a:pPr>
            <a:r>
              <a:rPr lang="fr"/>
              <a:t>L’intention de ce programme  en haut</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
        <p:cNvGrpSpPr/>
        <p:nvPr/>
      </p:nvGrpSpPr>
      <p:grpSpPr>
        <a:xfrm>
          <a:off x="0" y="0"/>
          <a:ext cx="0" cy="0"/>
          <a:chOff x="0" y="0"/>
          <a:chExt cx="0" cy="0"/>
        </a:xfrm>
      </p:grpSpPr>
      <p:sp>
        <p:nvSpPr>
          <p:cNvPr id="96" name="Google Shape;96;g2508daa8d5b_0_1:notes"/>
          <p:cNvSpPr>
            <a:spLocks noGrp="1" noRot="1" noChangeAspect="1"/>
          </p:cNvSpPr>
          <p:nvPr>
            <p:ph type="sldImg" idx="2"/>
          </p:nvPr>
        </p:nvSpPr>
        <p:spPr>
          <a:xfrm>
            <a:off x="2243138" y="698500"/>
            <a:ext cx="2538412" cy="3490913"/>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7" name="Google Shape;97;g2508daa8d5b_0_1:notes"/>
          <p:cNvSpPr txBox="1">
            <a:spLocks noGrp="1"/>
          </p:cNvSpPr>
          <p:nvPr>
            <p:ph type="body" idx="1"/>
          </p:nvPr>
        </p:nvSpPr>
        <p:spPr>
          <a:xfrm>
            <a:off x="702310" y="4421823"/>
            <a:ext cx="5618480" cy="4189095"/>
          </a:xfrm>
          <a:prstGeom prst="rect">
            <a:avLst/>
          </a:prstGeom>
        </p:spPr>
        <p:txBody>
          <a:bodyPr spcFirstLastPara="1" wrap="square" lIns="93308" tIns="93308" rIns="93308" bIns="93308" anchor="t" anchorCtr="0">
            <a:noAutofit/>
          </a:bodyPr>
          <a:lstStyle/>
          <a:p>
            <a:pPr marL="0" indent="0">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6"/>
        <p:cNvGrpSpPr/>
        <p:nvPr/>
      </p:nvGrpSpPr>
      <p:grpSpPr>
        <a:xfrm>
          <a:off x="0" y="0"/>
          <a:ext cx="0" cy="0"/>
          <a:chOff x="0" y="0"/>
          <a:chExt cx="0" cy="0"/>
        </a:xfrm>
      </p:grpSpPr>
      <p:sp>
        <p:nvSpPr>
          <p:cNvPr id="117" name="Google Shape;117;g2373455d90d_0_27:notes"/>
          <p:cNvSpPr>
            <a:spLocks noGrp="1" noRot="1" noChangeAspect="1"/>
          </p:cNvSpPr>
          <p:nvPr>
            <p:ph type="sldImg" idx="2"/>
          </p:nvPr>
        </p:nvSpPr>
        <p:spPr>
          <a:xfrm>
            <a:off x="2243138" y="698500"/>
            <a:ext cx="2538412" cy="3490913"/>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8" name="Google Shape;118;g2373455d90d_0_27:notes"/>
          <p:cNvSpPr txBox="1">
            <a:spLocks noGrp="1"/>
          </p:cNvSpPr>
          <p:nvPr>
            <p:ph type="body" idx="1"/>
          </p:nvPr>
        </p:nvSpPr>
        <p:spPr>
          <a:xfrm>
            <a:off x="702310" y="4421823"/>
            <a:ext cx="5618480" cy="4189095"/>
          </a:xfrm>
          <a:prstGeom prst="rect">
            <a:avLst/>
          </a:prstGeom>
        </p:spPr>
        <p:txBody>
          <a:bodyPr spcFirstLastPara="1" wrap="square" lIns="93308" tIns="93308" rIns="93308" bIns="93308" anchor="t" anchorCtr="0">
            <a:noAutofit/>
          </a:bodyPr>
          <a:lstStyle/>
          <a:p>
            <a:pPr marL="0" indent="0">
              <a:buNone/>
            </a:pPr>
            <a:r>
              <a:rPr lang="fr"/>
              <a:t>valeurs sdg sont en cohérence projet éduc         Mettre juste les moyens + un paragraphe expliquant qu’ils sont en lien avec les orientations et les objectifs.</a:t>
            </a:r>
            <a:endParaRPr/>
          </a:p>
          <a:p>
            <a:pPr marL="0" indent="0">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
        <p:cNvGrpSpPr/>
        <p:nvPr/>
      </p:nvGrpSpPr>
      <p:grpSpPr>
        <a:xfrm>
          <a:off x="0" y="0"/>
          <a:ext cx="0" cy="0"/>
          <a:chOff x="0" y="0"/>
          <a:chExt cx="0" cy="0"/>
        </a:xfrm>
      </p:grpSpPr>
      <p:sp>
        <p:nvSpPr>
          <p:cNvPr id="125" name="Google Shape;125;g2373455d90d_0_30:notes"/>
          <p:cNvSpPr>
            <a:spLocks noGrp="1" noRot="1" noChangeAspect="1"/>
          </p:cNvSpPr>
          <p:nvPr>
            <p:ph type="sldImg" idx="2"/>
          </p:nvPr>
        </p:nvSpPr>
        <p:spPr>
          <a:xfrm>
            <a:off x="2243138" y="698500"/>
            <a:ext cx="2538412" cy="3490913"/>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6" name="Google Shape;126;g2373455d90d_0_30:notes"/>
          <p:cNvSpPr txBox="1">
            <a:spLocks noGrp="1"/>
          </p:cNvSpPr>
          <p:nvPr>
            <p:ph type="body" idx="1"/>
          </p:nvPr>
        </p:nvSpPr>
        <p:spPr>
          <a:xfrm>
            <a:off x="702310" y="4421823"/>
            <a:ext cx="5618480" cy="4189095"/>
          </a:xfrm>
          <a:prstGeom prst="rect">
            <a:avLst/>
          </a:prstGeom>
        </p:spPr>
        <p:txBody>
          <a:bodyPr spcFirstLastPara="1" wrap="square" lIns="93308" tIns="93308" rIns="93308" bIns="93308" anchor="t" anchorCtr="0">
            <a:noAutofit/>
          </a:bodyPr>
          <a:lstStyle/>
          <a:p>
            <a:pPr marL="0" indent="0">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3"/>
        <p:cNvGrpSpPr/>
        <p:nvPr/>
      </p:nvGrpSpPr>
      <p:grpSpPr>
        <a:xfrm>
          <a:off x="0" y="0"/>
          <a:ext cx="0" cy="0"/>
          <a:chOff x="0" y="0"/>
          <a:chExt cx="0" cy="0"/>
        </a:xfrm>
      </p:grpSpPr>
      <p:sp>
        <p:nvSpPr>
          <p:cNvPr id="134" name="Google Shape;134;g2373455d90d_0_33:notes"/>
          <p:cNvSpPr>
            <a:spLocks noGrp="1" noRot="1" noChangeAspect="1"/>
          </p:cNvSpPr>
          <p:nvPr>
            <p:ph type="sldImg" idx="2"/>
          </p:nvPr>
        </p:nvSpPr>
        <p:spPr>
          <a:xfrm>
            <a:off x="2243138" y="698500"/>
            <a:ext cx="2538412" cy="3490913"/>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5" name="Google Shape;135;g2373455d90d_0_33:notes"/>
          <p:cNvSpPr txBox="1">
            <a:spLocks noGrp="1"/>
          </p:cNvSpPr>
          <p:nvPr>
            <p:ph type="body" idx="1"/>
          </p:nvPr>
        </p:nvSpPr>
        <p:spPr>
          <a:xfrm>
            <a:off x="702310" y="4421823"/>
            <a:ext cx="5618480" cy="4189095"/>
          </a:xfrm>
          <a:prstGeom prst="rect">
            <a:avLst/>
          </a:prstGeom>
        </p:spPr>
        <p:txBody>
          <a:bodyPr spcFirstLastPara="1" wrap="square" lIns="93308" tIns="93308" rIns="93308" bIns="93308" anchor="t" anchorCtr="0">
            <a:noAutofit/>
          </a:bodyPr>
          <a:lstStyle/>
          <a:p>
            <a:pPr marL="0" indent="0">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2"/>
        <p:cNvGrpSpPr/>
        <p:nvPr/>
      </p:nvGrpSpPr>
      <p:grpSpPr>
        <a:xfrm>
          <a:off x="0" y="0"/>
          <a:ext cx="0" cy="0"/>
          <a:chOff x="0" y="0"/>
          <a:chExt cx="0" cy="0"/>
        </a:xfrm>
      </p:grpSpPr>
      <p:sp>
        <p:nvSpPr>
          <p:cNvPr id="143" name="Google Shape;143;g2373455d90d_0_36:notes"/>
          <p:cNvSpPr>
            <a:spLocks noGrp="1" noRot="1" noChangeAspect="1"/>
          </p:cNvSpPr>
          <p:nvPr>
            <p:ph type="sldImg" idx="2"/>
          </p:nvPr>
        </p:nvSpPr>
        <p:spPr>
          <a:xfrm>
            <a:off x="2243138" y="698500"/>
            <a:ext cx="2538412" cy="3490913"/>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4" name="Google Shape;144;g2373455d90d_0_36:notes"/>
          <p:cNvSpPr txBox="1">
            <a:spLocks noGrp="1"/>
          </p:cNvSpPr>
          <p:nvPr>
            <p:ph type="body" idx="1"/>
          </p:nvPr>
        </p:nvSpPr>
        <p:spPr>
          <a:xfrm>
            <a:off x="702310" y="4421823"/>
            <a:ext cx="5618480" cy="4189095"/>
          </a:xfrm>
          <a:prstGeom prst="rect">
            <a:avLst/>
          </a:prstGeom>
        </p:spPr>
        <p:txBody>
          <a:bodyPr spcFirstLastPara="1" wrap="square" lIns="93308" tIns="93308" rIns="93308" bIns="93308" anchor="t" anchorCtr="0">
            <a:noAutofit/>
          </a:bodyPr>
          <a:lstStyle/>
          <a:p>
            <a:pPr marL="0" indent="0">
              <a:buNone/>
            </a:pPr>
            <a:r>
              <a:rPr lang="fr"/>
              <a:t>Mettre un exemple complété  Faire parvenir les nouvelles grilles à L’Émergence, insertion prof, techniciennes</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
        <p:cNvGrpSpPr/>
        <p:nvPr/>
      </p:nvGrpSpPr>
      <p:grpSpPr>
        <a:xfrm>
          <a:off x="0" y="0"/>
          <a:ext cx="0" cy="0"/>
          <a:chOff x="0" y="0"/>
          <a:chExt cx="0" cy="0"/>
        </a:xfrm>
      </p:grpSpPr>
      <p:sp>
        <p:nvSpPr>
          <p:cNvPr id="149" name="Google Shape;149;g2479cd8515e_1_208:notes"/>
          <p:cNvSpPr>
            <a:spLocks noGrp="1" noRot="1" noChangeAspect="1"/>
          </p:cNvSpPr>
          <p:nvPr>
            <p:ph type="sldImg" idx="2"/>
          </p:nvPr>
        </p:nvSpPr>
        <p:spPr>
          <a:xfrm>
            <a:off x="2243138" y="698500"/>
            <a:ext cx="2538412" cy="3490913"/>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0" name="Google Shape;150;g2479cd8515e_1_208:notes"/>
          <p:cNvSpPr txBox="1">
            <a:spLocks noGrp="1"/>
          </p:cNvSpPr>
          <p:nvPr>
            <p:ph type="body" idx="1"/>
          </p:nvPr>
        </p:nvSpPr>
        <p:spPr>
          <a:xfrm>
            <a:off x="702310" y="4421823"/>
            <a:ext cx="5618480" cy="4189095"/>
          </a:xfrm>
          <a:prstGeom prst="rect">
            <a:avLst/>
          </a:prstGeom>
        </p:spPr>
        <p:txBody>
          <a:bodyPr spcFirstLastPara="1" wrap="square" lIns="93308" tIns="93308" rIns="93308" bIns="93308" anchor="t" anchorCtr="0">
            <a:noAutofit/>
          </a:bodyPr>
          <a:lstStyle/>
          <a:p>
            <a:pPr marL="0" indent="0">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5"/>
        <p:cNvGrpSpPr/>
        <p:nvPr/>
      </p:nvGrpSpPr>
      <p:grpSpPr>
        <a:xfrm>
          <a:off x="0" y="0"/>
          <a:ext cx="0" cy="0"/>
          <a:chOff x="0" y="0"/>
          <a:chExt cx="0" cy="0"/>
        </a:xfrm>
      </p:grpSpPr>
      <p:sp>
        <p:nvSpPr>
          <p:cNvPr id="156" name="Google Shape;156;g23929a33f73_2_0:notes"/>
          <p:cNvSpPr>
            <a:spLocks noGrp="1" noRot="1" noChangeAspect="1"/>
          </p:cNvSpPr>
          <p:nvPr>
            <p:ph type="sldImg" idx="2"/>
          </p:nvPr>
        </p:nvSpPr>
        <p:spPr>
          <a:xfrm>
            <a:off x="2243138" y="698500"/>
            <a:ext cx="2538412" cy="3490913"/>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7" name="Google Shape;157;g23929a33f73_2_0:notes"/>
          <p:cNvSpPr txBox="1">
            <a:spLocks noGrp="1"/>
          </p:cNvSpPr>
          <p:nvPr>
            <p:ph type="body" idx="1"/>
          </p:nvPr>
        </p:nvSpPr>
        <p:spPr>
          <a:xfrm>
            <a:off x="702310" y="4421823"/>
            <a:ext cx="5618480" cy="4189095"/>
          </a:xfrm>
          <a:prstGeom prst="rect">
            <a:avLst/>
          </a:prstGeom>
        </p:spPr>
        <p:txBody>
          <a:bodyPr spcFirstLastPara="1" wrap="square" lIns="93308" tIns="93308" rIns="93308" bIns="93308" anchor="t" anchorCtr="0">
            <a:noAutofit/>
          </a:bodyPr>
          <a:lstStyle/>
          <a:p>
            <a:pPr marL="0" indent="0">
              <a:buNone/>
            </a:pPr>
            <a:r>
              <a:rPr lang="fr"/>
              <a:t>S’il y a des coût supplémentaires</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249367" y="1456058"/>
            <a:ext cx="6816600" cy="4014000"/>
          </a:xfrm>
          <a:prstGeom prst="rect">
            <a:avLst/>
          </a:prstGeom>
        </p:spPr>
        <p:txBody>
          <a:bodyPr spcFirstLastPara="1" wrap="square" lIns="91425" tIns="91425" rIns="91425" bIns="91425" anchor="b" anchorCtr="0">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249360" y="5542289"/>
            <a:ext cx="6816600" cy="15501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6777966" y="9119180"/>
            <a:ext cx="438900" cy="769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fr"/>
              <a:t>‹N°›</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249360" y="4206107"/>
            <a:ext cx="6816600" cy="1646100"/>
          </a:xfrm>
          <a:prstGeom prst="rect">
            <a:avLst/>
          </a:prstGeom>
        </p:spPr>
        <p:txBody>
          <a:bodyPr spcFirstLastPara="1" wrap="square" lIns="91425" tIns="91425" rIns="91425" bIns="91425" anchor="ctr" anchorCtr="0">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6777966" y="9119180"/>
            <a:ext cx="438900" cy="769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fr"/>
              <a:t>‹N°›</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249360" y="870271"/>
            <a:ext cx="6816600" cy="11199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249360" y="2253729"/>
            <a:ext cx="6816600" cy="66810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19" name="Google Shape;19;p4"/>
          <p:cNvSpPr txBox="1">
            <a:spLocks noGrp="1"/>
          </p:cNvSpPr>
          <p:nvPr>
            <p:ph type="sldNum" idx="12"/>
          </p:nvPr>
        </p:nvSpPr>
        <p:spPr>
          <a:xfrm>
            <a:off x="6777966" y="9119180"/>
            <a:ext cx="438900" cy="769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fr"/>
              <a:t>‹N°›</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249360" y="870271"/>
            <a:ext cx="6816600" cy="11199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249360" y="2253729"/>
            <a:ext cx="3199800" cy="66810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3" name="Google Shape;23;p5"/>
          <p:cNvSpPr txBox="1">
            <a:spLocks noGrp="1"/>
          </p:cNvSpPr>
          <p:nvPr>
            <p:ph type="body" idx="2"/>
          </p:nvPr>
        </p:nvSpPr>
        <p:spPr>
          <a:xfrm>
            <a:off x="3865920" y="2253729"/>
            <a:ext cx="3199800" cy="66810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4" name="Google Shape;24;p5"/>
          <p:cNvSpPr txBox="1">
            <a:spLocks noGrp="1"/>
          </p:cNvSpPr>
          <p:nvPr>
            <p:ph type="sldNum" idx="12"/>
          </p:nvPr>
        </p:nvSpPr>
        <p:spPr>
          <a:xfrm>
            <a:off x="6777966" y="9119180"/>
            <a:ext cx="438900" cy="769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fr"/>
              <a:t>‹N°›</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249360" y="870271"/>
            <a:ext cx="6816600" cy="11199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6777966" y="9119180"/>
            <a:ext cx="438900" cy="769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fr"/>
              <a:t>‹N°›</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249360" y="1086507"/>
            <a:ext cx="2246400" cy="14778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249360" y="2717440"/>
            <a:ext cx="2246400" cy="62175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1" name="Google Shape;31;p7"/>
          <p:cNvSpPr txBox="1">
            <a:spLocks noGrp="1"/>
          </p:cNvSpPr>
          <p:nvPr>
            <p:ph type="sldNum" idx="12"/>
          </p:nvPr>
        </p:nvSpPr>
        <p:spPr>
          <a:xfrm>
            <a:off x="6777966" y="9119180"/>
            <a:ext cx="438900" cy="769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fr"/>
              <a:t>‹N°›</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392200" y="880293"/>
            <a:ext cx="5094300" cy="7999800"/>
          </a:xfrm>
          <a:prstGeom prst="rect">
            <a:avLst/>
          </a:prstGeom>
        </p:spPr>
        <p:txBody>
          <a:bodyPr spcFirstLastPara="1" wrap="square" lIns="91425" tIns="91425" rIns="91425" bIns="91425" anchor="ctr" anchorCtr="0">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6777966" y="9119180"/>
            <a:ext cx="438900" cy="769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fr"/>
              <a:t>‹N°›</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3657600" y="-244"/>
            <a:ext cx="3657600" cy="100584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12400" y="2411542"/>
            <a:ext cx="3236100" cy="28986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12400" y="5481569"/>
            <a:ext cx="3236100" cy="24153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3951600" y="1415969"/>
            <a:ext cx="3069600" cy="72261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40" name="Google Shape;40;p9"/>
          <p:cNvSpPr txBox="1">
            <a:spLocks noGrp="1"/>
          </p:cNvSpPr>
          <p:nvPr>
            <p:ph type="sldNum" idx="12"/>
          </p:nvPr>
        </p:nvSpPr>
        <p:spPr>
          <a:xfrm>
            <a:off x="6777966" y="9119180"/>
            <a:ext cx="438900" cy="769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fr"/>
              <a:t>‹N°›</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249360" y="8273124"/>
            <a:ext cx="4799100" cy="11832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6777966" y="9119180"/>
            <a:ext cx="438900" cy="769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fr"/>
              <a:t>‹N°›</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249360" y="2163089"/>
            <a:ext cx="6816600" cy="3839700"/>
          </a:xfrm>
          <a:prstGeom prst="rect">
            <a:avLst/>
          </a:prstGeom>
        </p:spPr>
        <p:txBody>
          <a:bodyPr spcFirstLastPara="1" wrap="square" lIns="91425" tIns="91425" rIns="91425" bIns="91425" anchor="b" anchorCtr="0">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249360" y="6164351"/>
            <a:ext cx="6816600" cy="25437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47" name="Google Shape;47;p11"/>
          <p:cNvSpPr txBox="1">
            <a:spLocks noGrp="1"/>
          </p:cNvSpPr>
          <p:nvPr>
            <p:ph type="sldNum" idx="12"/>
          </p:nvPr>
        </p:nvSpPr>
        <p:spPr>
          <a:xfrm>
            <a:off x="6777966" y="9119180"/>
            <a:ext cx="438900" cy="769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fr"/>
              <a:t>‹N°›</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6777966" y="9119180"/>
            <a:ext cx="438900" cy="769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fr"/>
              <a:t>‹N°›</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249360" y="870271"/>
            <a:ext cx="6816600" cy="11199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249360" y="2253729"/>
            <a:ext cx="6816600" cy="66810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0"/>
              </a:spcBef>
              <a:spcAft>
                <a:spcPts val="0"/>
              </a:spcAft>
              <a:buClr>
                <a:schemeClr val="dk2"/>
              </a:buClr>
              <a:buSzPts val="1400"/>
              <a:buChar char="○"/>
              <a:defRPr>
                <a:solidFill>
                  <a:schemeClr val="dk2"/>
                </a:solidFill>
              </a:defRPr>
            </a:lvl2pPr>
            <a:lvl3pPr marL="1371600" lvl="2" indent="-317500">
              <a:lnSpc>
                <a:spcPct val="115000"/>
              </a:lnSpc>
              <a:spcBef>
                <a:spcPts val="0"/>
              </a:spcBef>
              <a:spcAft>
                <a:spcPts val="0"/>
              </a:spcAft>
              <a:buClr>
                <a:schemeClr val="dk2"/>
              </a:buClr>
              <a:buSzPts val="1400"/>
              <a:buChar char="■"/>
              <a:defRPr>
                <a:solidFill>
                  <a:schemeClr val="dk2"/>
                </a:solidFill>
              </a:defRPr>
            </a:lvl3pPr>
            <a:lvl4pPr marL="1828800" lvl="3" indent="-317500">
              <a:lnSpc>
                <a:spcPct val="115000"/>
              </a:lnSpc>
              <a:spcBef>
                <a:spcPts val="0"/>
              </a:spcBef>
              <a:spcAft>
                <a:spcPts val="0"/>
              </a:spcAft>
              <a:buClr>
                <a:schemeClr val="dk2"/>
              </a:buClr>
              <a:buSzPts val="1400"/>
              <a:buChar char="●"/>
              <a:defRPr>
                <a:solidFill>
                  <a:schemeClr val="dk2"/>
                </a:solidFill>
              </a:defRPr>
            </a:lvl4pPr>
            <a:lvl5pPr marL="2286000" lvl="4" indent="-317500">
              <a:lnSpc>
                <a:spcPct val="115000"/>
              </a:lnSpc>
              <a:spcBef>
                <a:spcPts val="0"/>
              </a:spcBef>
              <a:spcAft>
                <a:spcPts val="0"/>
              </a:spcAft>
              <a:buClr>
                <a:schemeClr val="dk2"/>
              </a:buClr>
              <a:buSzPts val="1400"/>
              <a:buChar char="○"/>
              <a:defRPr>
                <a:solidFill>
                  <a:schemeClr val="dk2"/>
                </a:solidFill>
              </a:defRPr>
            </a:lvl5pPr>
            <a:lvl6pPr marL="2743200" lvl="5" indent="-317500">
              <a:lnSpc>
                <a:spcPct val="115000"/>
              </a:lnSpc>
              <a:spcBef>
                <a:spcPts val="0"/>
              </a:spcBef>
              <a:spcAft>
                <a:spcPts val="0"/>
              </a:spcAft>
              <a:buClr>
                <a:schemeClr val="dk2"/>
              </a:buClr>
              <a:buSzPts val="1400"/>
              <a:buChar char="■"/>
              <a:defRPr>
                <a:solidFill>
                  <a:schemeClr val="dk2"/>
                </a:solidFill>
              </a:defRPr>
            </a:lvl6pPr>
            <a:lvl7pPr marL="3200400" lvl="6" indent="-317500">
              <a:lnSpc>
                <a:spcPct val="115000"/>
              </a:lnSpc>
              <a:spcBef>
                <a:spcPts val="0"/>
              </a:spcBef>
              <a:spcAft>
                <a:spcPts val="0"/>
              </a:spcAft>
              <a:buClr>
                <a:schemeClr val="dk2"/>
              </a:buClr>
              <a:buSzPts val="1400"/>
              <a:buChar char="●"/>
              <a:defRPr>
                <a:solidFill>
                  <a:schemeClr val="dk2"/>
                </a:solidFill>
              </a:defRPr>
            </a:lvl7pPr>
            <a:lvl8pPr marL="3657600" lvl="7" indent="-317500">
              <a:lnSpc>
                <a:spcPct val="115000"/>
              </a:lnSpc>
              <a:spcBef>
                <a:spcPts val="0"/>
              </a:spcBef>
              <a:spcAft>
                <a:spcPts val="0"/>
              </a:spcAft>
              <a:buClr>
                <a:schemeClr val="dk2"/>
              </a:buClr>
              <a:buSzPts val="1400"/>
              <a:buChar char="○"/>
              <a:defRPr>
                <a:solidFill>
                  <a:schemeClr val="dk2"/>
                </a:solidFill>
              </a:defRPr>
            </a:lvl8pPr>
            <a:lvl9pPr marL="4114800" lvl="8" indent="-317500">
              <a:lnSpc>
                <a:spcPct val="115000"/>
              </a:lnSpc>
              <a:spcBef>
                <a:spcPts val="0"/>
              </a:spcBef>
              <a:spcAft>
                <a:spcPts val="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6777966" y="9119180"/>
            <a:ext cx="438900" cy="7698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fr"/>
              <a:t>‹N°›</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hyperlink" Target="https://cdn-contenu.quebec.ca/cdn-contenu/education/pfeq/Programme-tableau-synthese-prescolaire-primaire.pdf" TargetMode="External"/><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hyperlink" Target="http://www.education.gouv.qc.ca/fileadmin/site_web/documents/dpse/formation_jeunes/13-1007.pdf" TargetMode="External"/><Relationship Id="rId4" Type="http://schemas.openxmlformats.org/officeDocument/2006/relationships/hyperlink" Target="https://www.education.gouv.qc.ca/fileadmin/site_web/documents/dpse/formation_jeunes/Guide-elaboration-programme-activites-service-garde-milieu-scolaire.pdf"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hyperlink" Target="https://www.education.gouv.qc.ca/fileadmin/site_web/documents/dpse/formation_jeunes/Guide-elaboration-programme-activites-service-garde-milieu-scolaire.pdf" TargetMode="External"/><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hyperlink" Target="https://docs.google.com/presentation/d/1WIhEFpr9VF9dkm2OV16YMP97fyAmZiqYZD8aoM3bQ88/edit?usp=sharing" TargetMode="External"/><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8.pn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hyperlink" Target="https://docs.google.com/presentation/d/1KM0vWD9ajfr1Lufm3YsdsOnGYA3jXQGwgsbiskS8wjs/edit?usp=sharing" TargetMode="External"/><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10.png"/><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0"/>
        <p:cNvGrpSpPr/>
        <p:nvPr/>
      </p:nvGrpSpPr>
      <p:grpSpPr>
        <a:xfrm>
          <a:off x="0" y="0"/>
          <a:ext cx="0" cy="0"/>
          <a:chOff x="0" y="0"/>
          <a:chExt cx="0" cy="0"/>
        </a:xfrm>
      </p:grpSpPr>
      <p:pic>
        <p:nvPicPr>
          <p:cNvPr id="81" name="Google Shape;81;p15"/>
          <p:cNvPicPr preferRelativeResize="0"/>
          <p:nvPr/>
        </p:nvPicPr>
        <p:blipFill>
          <a:blip r:embed="rId3">
            <a:alphaModFix/>
          </a:blip>
          <a:stretch>
            <a:fillRect/>
          </a:stretch>
        </p:blipFill>
        <p:spPr>
          <a:xfrm>
            <a:off x="-1503425" y="-53250"/>
            <a:ext cx="8923075" cy="6598900"/>
          </a:xfrm>
          <a:prstGeom prst="rect">
            <a:avLst/>
          </a:prstGeom>
          <a:noFill/>
          <a:ln>
            <a:noFill/>
          </a:ln>
        </p:spPr>
      </p:pic>
      <p:sp>
        <p:nvSpPr>
          <p:cNvPr id="82" name="Google Shape;82;p15"/>
          <p:cNvSpPr txBox="1"/>
          <p:nvPr/>
        </p:nvSpPr>
        <p:spPr>
          <a:xfrm>
            <a:off x="123825" y="8984000"/>
            <a:ext cx="5945400" cy="702600"/>
          </a:xfrm>
          <a:prstGeom prst="rect">
            <a:avLst/>
          </a:prstGeom>
          <a:noFill/>
          <a:ln>
            <a:noFill/>
          </a:ln>
        </p:spPr>
        <p:txBody>
          <a:bodyPr spcFirstLastPara="1" wrap="square" lIns="91425" tIns="91425" rIns="91425" bIns="91425" anchor="t" anchorCtr="0">
            <a:spAutoFit/>
          </a:bodyPr>
          <a:lstStyle/>
          <a:p>
            <a:pPr marL="0" lvl="0" indent="0" algn="l" rtl="0">
              <a:lnSpc>
                <a:spcPct val="115000"/>
              </a:lnSpc>
              <a:spcBef>
                <a:spcPts val="1200"/>
              </a:spcBef>
              <a:spcAft>
                <a:spcPts val="0"/>
              </a:spcAft>
              <a:buClr>
                <a:schemeClr val="dk1"/>
              </a:buClr>
              <a:buSzPts val="1100"/>
              <a:buFont typeface="Arial"/>
              <a:buNone/>
            </a:pPr>
            <a:r>
              <a:rPr lang="fr" sz="1100">
                <a:solidFill>
                  <a:schemeClr val="dk1"/>
                </a:solidFill>
                <a:highlight>
                  <a:srgbClr val="00FFFF"/>
                </a:highlight>
              </a:rPr>
              <a:t>Le programme a été soumis :</a:t>
            </a:r>
            <a:r>
              <a:rPr lang="fr" sz="1100" u="sng">
                <a:solidFill>
                  <a:schemeClr val="dk1"/>
                </a:solidFill>
                <a:highlight>
                  <a:srgbClr val="00FFFF"/>
                </a:highlight>
              </a:rPr>
              <a:t>	</a:t>
            </a:r>
            <a:r>
              <a:rPr lang="fr" sz="1100">
                <a:solidFill>
                  <a:schemeClr val="dk1"/>
                </a:solidFill>
                <a:highlight>
                  <a:srgbClr val="00FFFF"/>
                </a:highlight>
              </a:rPr>
              <a:t>________________________</a:t>
            </a:r>
            <a:r>
              <a:rPr lang="fr" sz="1100" u="sng">
                <a:solidFill>
                  <a:schemeClr val="dk1"/>
                </a:solidFill>
                <a:highlight>
                  <a:srgbClr val="00FFFF"/>
                </a:highlight>
              </a:rPr>
              <a:t>	</a:t>
            </a:r>
            <a:endParaRPr sz="1100" u="sng">
              <a:solidFill>
                <a:schemeClr val="dk1"/>
              </a:solidFill>
              <a:highlight>
                <a:srgbClr val="00FFFF"/>
              </a:highlight>
            </a:endParaRPr>
          </a:p>
          <a:p>
            <a:pPr marL="0" lvl="0" indent="0" algn="l" rtl="0">
              <a:lnSpc>
                <a:spcPct val="115000"/>
              </a:lnSpc>
              <a:spcBef>
                <a:spcPts val="1200"/>
              </a:spcBef>
              <a:spcAft>
                <a:spcPts val="1200"/>
              </a:spcAft>
              <a:buClr>
                <a:schemeClr val="dk1"/>
              </a:buClr>
              <a:buSzPts val="1100"/>
              <a:buFont typeface="Arial"/>
              <a:buNone/>
            </a:pPr>
            <a:endParaRPr sz="1100">
              <a:solidFill>
                <a:schemeClr val="dk1"/>
              </a:solidFill>
              <a:highlight>
                <a:srgbClr val="00FFFF"/>
              </a:highlight>
            </a:endParaRPr>
          </a:p>
        </p:txBody>
      </p:sp>
      <p:sp>
        <p:nvSpPr>
          <p:cNvPr id="83" name="Google Shape;83;p15"/>
          <p:cNvSpPr txBox="1"/>
          <p:nvPr/>
        </p:nvSpPr>
        <p:spPr>
          <a:xfrm>
            <a:off x="0" y="6518025"/>
            <a:ext cx="7315200" cy="1323409"/>
          </a:xfrm>
          <a:prstGeom prst="rect">
            <a:avLst/>
          </a:prstGeom>
          <a:solidFill>
            <a:schemeClr val="lt1"/>
          </a:solidFill>
          <a:ln>
            <a:noFill/>
          </a:ln>
        </p:spPr>
        <p:txBody>
          <a:bodyPr spcFirstLastPara="1" wrap="square" lIns="91425" tIns="91425" rIns="91425" bIns="91425" anchor="t" anchorCtr="0">
            <a:spAutoFit/>
          </a:bodyPr>
          <a:lstStyle/>
          <a:p>
            <a:pPr marL="0" lvl="0" indent="0" algn="ctr" rtl="0">
              <a:spcBef>
                <a:spcPts val="1200"/>
              </a:spcBef>
              <a:spcAft>
                <a:spcPts val="1200"/>
              </a:spcAft>
              <a:buClr>
                <a:schemeClr val="dk1"/>
              </a:buClr>
              <a:buSzPts val="1100"/>
              <a:buFont typeface="Arial"/>
              <a:buNone/>
            </a:pPr>
            <a:r>
              <a:rPr lang="fr" sz="1800" b="1" dirty="0">
                <a:solidFill>
                  <a:schemeClr val="dk1"/>
                </a:solidFill>
                <a:latin typeface="Calibri"/>
                <a:ea typeface="Calibri"/>
                <a:cs typeface="Calibri"/>
                <a:sym typeface="Calibri"/>
              </a:rPr>
              <a:t>Programme d’activités du service de garde</a:t>
            </a:r>
            <a:br>
              <a:rPr lang="fr" sz="1800" b="1" dirty="0">
                <a:solidFill>
                  <a:schemeClr val="dk1"/>
                </a:solidFill>
                <a:latin typeface="Calibri"/>
                <a:ea typeface="Calibri"/>
                <a:cs typeface="Calibri"/>
                <a:sym typeface="Calibri"/>
              </a:rPr>
            </a:br>
            <a:r>
              <a:rPr lang="fr" sz="1800" b="1" dirty="0">
                <a:solidFill>
                  <a:schemeClr val="dk1"/>
                </a:solidFill>
                <a:latin typeface="Calibri"/>
                <a:ea typeface="Calibri"/>
                <a:cs typeface="Calibri"/>
                <a:sym typeface="Calibri"/>
              </a:rPr>
              <a:t>ÉCOLE de la Clé-des-Champs</a:t>
            </a:r>
            <a:br>
              <a:rPr lang="fr" sz="1800" dirty="0">
                <a:solidFill>
                  <a:schemeClr val="dk1"/>
                </a:solidFill>
                <a:highlight>
                  <a:srgbClr val="00FFFF"/>
                </a:highlight>
                <a:latin typeface="Calibri"/>
                <a:ea typeface="Calibri"/>
                <a:cs typeface="Calibri"/>
                <a:sym typeface="Calibri"/>
              </a:rPr>
            </a:br>
            <a:r>
              <a:rPr lang="fr" sz="1800" dirty="0">
                <a:solidFill>
                  <a:schemeClr val="dk1"/>
                </a:solidFill>
                <a:latin typeface="Calibri"/>
                <a:ea typeface="Calibri"/>
                <a:cs typeface="Calibri"/>
                <a:sym typeface="Calibri"/>
              </a:rPr>
              <a:t>2026-2027</a:t>
            </a:r>
            <a:endParaRPr sz="1800" dirty="0">
              <a:solidFill>
                <a:schemeClr val="dk1"/>
              </a:solidFill>
              <a:latin typeface="Calibri"/>
              <a:ea typeface="Calibri"/>
              <a:cs typeface="Calibri"/>
              <a:sym typeface="Calibri"/>
            </a:endParaRPr>
          </a:p>
        </p:txBody>
      </p:sp>
      <p:sp>
        <p:nvSpPr>
          <p:cNvPr id="84" name="Google Shape;84;p15"/>
          <p:cNvSpPr txBox="1"/>
          <p:nvPr/>
        </p:nvSpPr>
        <p:spPr>
          <a:xfrm>
            <a:off x="1104900" y="9687475"/>
            <a:ext cx="5548200" cy="2925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fr" sz="700">
                <a:solidFill>
                  <a:srgbClr val="999999"/>
                </a:solidFill>
              </a:rPr>
              <a:t>CSSMI (2023), SÉJ, Marie-Claude Lalonde, Geneviève Ouellet, Francine Pion et Julie Simard</a:t>
            </a:r>
            <a:endParaRPr sz="700">
              <a:solidFill>
                <a:srgbClr val="999999"/>
              </a:solidFill>
            </a:endParaRPr>
          </a:p>
        </p:txBody>
      </p:sp>
      <p:pic>
        <p:nvPicPr>
          <p:cNvPr id="85" name="Google Shape;85;p15"/>
          <p:cNvPicPr preferRelativeResize="0"/>
          <p:nvPr/>
        </p:nvPicPr>
        <p:blipFill>
          <a:blip r:embed="rId4">
            <a:alphaModFix/>
          </a:blip>
          <a:stretch>
            <a:fillRect/>
          </a:stretch>
        </p:blipFill>
        <p:spPr>
          <a:xfrm>
            <a:off x="5810250" y="9418875"/>
            <a:ext cx="1390650" cy="562500"/>
          </a:xfrm>
          <a:prstGeom prst="rect">
            <a:avLst/>
          </a:prstGeom>
          <a:noFill/>
          <a:ln>
            <a:noFill/>
          </a:ln>
        </p:spPr>
      </p:pic>
      <p:sp>
        <p:nvSpPr>
          <p:cNvPr id="86" name="Google Shape;86;p15"/>
          <p:cNvSpPr txBox="1"/>
          <p:nvPr/>
        </p:nvSpPr>
        <p:spPr>
          <a:xfrm>
            <a:off x="6069225" y="6464575"/>
            <a:ext cx="1228800" cy="3849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fr" sz="1300" dirty="0">
                <a:highlight>
                  <a:srgbClr val="00FFFF"/>
                </a:highlight>
                <a:latin typeface="Calibri"/>
                <a:ea typeface="Calibri"/>
                <a:cs typeface="Calibri"/>
                <a:sym typeface="Calibri"/>
              </a:rPr>
              <a:t>Logo de l’école</a:t>
            </a:r>
            <a:endParaRPr sz="1300" dirty="0">
              <a:highlight>
                <a:srgbClr val="00FFFF"/>
              </a:highlight>
              <a:latin typeface="Calibri"/>
              <a:ea typeface="Calibri"/>
              <a:cs typeface="Calibri"/>
              <a:sym typeface="Calibri"/>
            </a:endParaRPr>
          </a:p>
        </p:txBody>
      </p:sp>
      <p:sp>
        <p:nvSpPr>
          <p:cNvPr id="87" name="Google Shape;87;p15"/>
          <p:cNvSpPr txBox="1"/>
          <p:nvPr/>
        </p:nvSpPr>
        <p:spPr>
          <a:xfrm>
            <a:off x="95250" y="7400575"/>
            <a:ext cx="7315200" cy="1538853"/>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fr-CA" sz="1100" dirty="0">
                <a:latin typeface="Calibri"/>
                <a:ea typeface="Calibri"/>
                <a:cs typeface="Calibri"/>
                <a:sym typeface="Calibri"/>
              </a:rPr>
              <a:t>Isabelle </a:t>
            </a:r>
            <a:r>
              <a:rPr lang="fr-CA" sz="1100" dirty="0" err="1">
                <a:latin typeface="Calibri"/>
                <a:ea typeface="Calibri"/>
                <a:cs typeface="Calibri"/>
                <a:sym typeface="Calibri"/>
              </a:rPr>
              <a:t>Mecteau</a:t>
            </a:r>
            <a:endParaRPr sz="1100" dirty="0">
              <a:latin typeface="Calibri"/>
              <a:ea typeface="Calibri"/>
              <a:cs typeface="Calibri"/>
              <a:sym typeface="Calibri"/>
            </a:endParaRPr>
          </a:p>
          <a:p>
            <a:pPr marL="0" lvl="0" indent="0" algn="l" rtl="0">
              <a:spcBef>
                <a:spcPts val="0"/>
              </a:spcBef>
              <a:spcAft>
                <a:spcPts val="0"/>
              </a:spcAft>
              <a:buNone/>
            </a:pPr>
            <a:r>
              <a:rPr lang="fr" sz="1100" dirty="0">
                <a:latin typeface="Calibri"/>
                <a:ea typeface="Calibri"/>
                <a:cs typeface="Calibri"/>
                <a:sym typeface="Calibri"/>
              </a:rPr>
              <a:t>Direction</a:t>
            </a:r>
            <a:endParaRPr sz="1100" dirty="0">
              <a:latin typeface="Calibri"/>
              <a:ea typeface="Calibri"/>
              <a:cs typeface="Calibri"/>
              <a:sym typeface="Calibri"/>
            </a:endParaRPr>
          </a:p>
          <a:p>
            <a:pPr marL="0" lvl="0" indent="0" algn="l" rtl="0">
              <a:spcBef>
                <a:spcPts val="0"/>
              </a:spcBef>
              <a:spcAft>
                <a:spcPts val="0"/>
              </a:spcAft>
              <a:buNone/>
            </a:pPr>
            <a:endParaRPr sz="1100" dirty="0">
              <a:latin typeface="Calibri"/>
              <a:ea typeface="Calibri"/>
              <a:cs typeface="Calibri"/>
              <a:sym typeface="Calibri"/>
            </a:endParaRPr>
          </a:p>
          <a:p>
            <a:pPr marL="0" lvl="0" indent="0" algn="l" rtl="0">
              <a:spcBef>
                <a:spcPts val="0"/>
              </a:spcBef>
              <a:spcAft>
                <a:spcPts val="0"/>
              </a:spcAft>
              <a:buNone/>
            </a:pPr>
            <a:r>
              <a:rPr lang="fr-CA" sz="1100" dirty="0">
                <a:latin typeface="Calibri"/>
                <a:ea typeface="Calibri"/>
                <a:cs typeface="Calibri"/>
                <a:sym typeface="Calibri"/>
              </a:rPr>
              <a:t>Evelyne Leclerc</a:t>
            </a:r>
            <a:endParaRPr sz="1100" dirty="0">
              <a:latin typeface="Calibri"/>
              <a:ea typeface="Calibri"/>
              <a:cs typeface="Calibri"/>
              <a:sym typeface="Calibri"/>
            </a:endParaRPr>
          </a:p>
          <a:p>
            <a:pPr marL="0" lvl="0" indent="0" algn="l" rtl="0">
              <a:spcBef>
                <a:spcPts val="0"/>
              </a:spcBef>
              <a:spcAft>
                <a:spcPts val="0"/>
              </a:spcAft>
              <a:buNone/>
            </a:pPr>
            <a:r>
              <a:rPr lang="fr" sz="1100" dirty="0">
                <a:latin typeface="Calibri"/>
                <a:ea typeface="Calibri"/>
                <a:cs typeface="Calibri"/>
                <a:sym typeface="Calibri"/>
              </a:rPr>
              <a:t>Technicienne en service de garde</a:t>
            </a:r>
            <a:endParaRPr sz="1100" dirty="0">
              <a:latin typeface="Calibri"/>
              <a:ea typeface="Calibri"/>
              <a:cs typeface="Calibri"/>
              <a:sym typeface="Calibri"/>
            </a:endParaRPr>
          </a:p>
          <a:p>
            <a:pPr marL="0" lvl="0" indent="0" algn="l" rtl="0">
              <a:spcBef>
                <a:spcPts val="0"/>
              </a:spcBef>
              <a:spcAft>
                <a:spcPts val="0"/>
              </a:spcAft>
              <a:buNone/>
            </a:pPr>
            <a:endParaRPr sz="1100" dirty="0">
              <a:latin typeface="Calibri"/>
              <a:ea typeface="Calibri"/>
              <a:cs typeface="Calibri"/>
              <a:sym typeface="Calibri"/>
            </a:endParaRPr>
          </a:p>
          <a:p>
            <a:pPr marL="0" lvl="0" indent="0" algn="l" rtl="0">
              <a:spcBef>
                <a:spcPts val="0"/>
              </a:spcBef>
              <a:spcAft>
                <a:spcPts val="0"/>
              </a:spcAft>
              <a:buNone/>
            </a:pPr>
            <a:r>
              <a:rPr lang="fr-CA" sz="1100" dirty="0">
                <a:latin typeface="Calibri"/>
                <a:ea typeface="Calibri"/>
                <a:cs typeface="Calibri"/>
                <a:sym typeface="Calibri"/>
              </a:rPr>
              <a:t>Manon Clermont, Sylvie Goyer, Louise Ross, Lyne Lamothe, Lyne Bissonnette, Emy Guilbault. Ludmila </a:t>
            </a:r>
            <a:r>
              <a:rPr lang="fr-CA" sz="1100" dirty="0" err="1">
                <a:latin typeface="Calibri"/>
                <a:ea typeface="Calibri"/>
                <a:cs typeface="Calibri"/>
                <a:sym typeface="Calibri"/>
              </a:rPr>
              <a:t>Jigan</a:t>
            </a:r>
            <a:r>
              <a:rPr lang="fr-CA" sz="1100" dirty="0">
                <a:latin typeface="Calibri"/>
                <a:ea typeface="Calibri"/>
                <a:cs typeface="Calibri"/>
                <a:sym typeface="Calibri"/>
              </a:rPr>
              <a:t>, </a:t>
            </a:r>
          </a:p>
          <a:p>
            <a:pPr marL="0" lvl="0" indent="0" algn="l" rtl="0">
              <a:spcBef>
                <a:spcPts val="0"/>
              </a:spcBef>
              <a:spcAft>
                <a:spcPts val="0"/>
              </a:spcAft>
              <a:buNone/>
            </a:pPr>
            <a:r>
              <a:rPr lang="fr" sz="1100" dirty="0">
                <a:latin typeface="Calibri"/>
                <a:ea typeface="Calibri"/>
                <a:cs typeface="Calibri"/>
                <a:sym typeface="Calibri"/>
              </a:rPr>
              <a:t>éducatrices en SDG</a:t>
            </a:r>
            <a:endParaRPr sz="1100" dirty="0">
              <a:latin typeface="Calibri"/>
              <a:ea typeface="Calibri"/>
              <a:cs typeface="Calibri"/>
              <a:sym typeface="Calibri"/>
            </a:endParaRPr>
          </a:p>
        </p:txBody>
      </p:sp>
      <p:pic>
        <p:nvPicPr>
          <p:cNvPr id="88" name="Google Shape;88;p15"/>
          <p:cNvPicPr preferRelativeResize="0"/>
          <p:nvPr/>
        </p:nvPicPr>
        <p:blipFill>
          <a:blip r:embed="rId5">
            <a:alphaModFix/>
          </a:blip>
          <a:stretch>
            <a:fillRect/>
          </a:stretch>
        </p:blipFill>
        <p:spPr>
          <a:xfrm>
            <a:off x="190500" y="9688875"/>
            <a:ext cx="830325" cy="292500"/>
          </a:xfrm>
          <a:prstGeom prst="rect">
            <a:avLst/>
          </a:prstGeom>
          <a:noFill/>
          <a:ln>
            <a:noFill/>
          </a:ln>
        </p:spPr>
      </p:pic>
      <p:pic>
        <p:nvPicPr>
          <p:cNvPr id="3" name="Image 2">
            <a:extLst>
              <a:ext uri="{FF2B5EF4-FFF2-40B4-BE49-F238E27FC236}">
                <a16:creationId xmlns:a16="http://schemas.microsoft.com/office/drawing/2014/main" id="{288EB1B8-5B26-53EA-8E8F-F806CD2D1AC9}"/>
              </a:ext>
            </a:extLst>
          </p:cNvPr>
          <p:cNvPicPr>
            <a:picLocks noChangeAspect="1"/>
          </p:cNvPicPr>
          <p:nvPr/>
        </p:nvPicPr>
        <p:blipFill>
          <a:blip r:embed="rId6"/>
          <a:stretch>
            <a:fillRect/>
          </a:stretch>
        </p:blipFill>
        <p:spPr>
          <a:xfrm>
            <a:off x="5948951" y="6479565"/>
            <a:ext cx="1408298" cy="841321"/>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2"/>
        <p:cNvGrpSpPr/>
        <p:nvPr/>
      </p:nvGrpSpPr>
      <p:grpSpPr>
        <a:xfrm>
          <a:off x="0" y="0"/>
          <a:ext cx="0" cy="0"/>
          <a:chOff x="0" y="0"/>
          <a:chExt cx="0" cy="0"/>
        </a:xfrm>
      </p:grpSpPr>
      <p:sp>
        <p:nvSpPr>
          <p:cNvPr id="93" name="Google Shape;93;p16"/>
          <p:cNvSpPr txBox="1"/>
          <p:nvPr/>
        </p:nvSpPr>
        <p:spPr>
          <a:xfrm>
            <a:off x="448700" y="1280375"/>
            <a:ext cx="6418800" cy="7781700"/>
          </a:xfrm>
          <a:prstGeom prst="rect">
            <a:avLst/>
          </a:prstGeom>
          <a:noFill/>
          <a:ln>
            <a:noFill/>
          </a:ln>
        </p:spPr>
        <p:txBody>
          <a:bodyPr spcFirstLastPara="1" wrap="square" lIns="91425" tIns="91425" rIns="91425" bIns="91425" anchor="t" anchorCtr="0">
            <a:spAutoFit/>
          </a:bodyPr>
          <a:lstStyle/>
          <a:p>
            <a:pPr marL="0" lvl="0" indent="0" algn="ctr" rtl="0">
              <a:lnSpc>
                <a:spcPct val="115000"/>
              </a:lnSpc>
              <a:spcBef>
                <a:spcPts val="1200"/>
              </a:spcBef>
              <a:spcAft>
                <a:spcPts val="0"/>
              </a:spcAft>
              <a:buNone/>
            </a:pPr>
            <a:r>
              <a:rPr lang="fr" sz="1600" b="1">
                <a:solidFill>
                  <a:schemeClr val="dk1"/>
                </a:solidFill>
                <a:latin typeface="Calibri"/>
                <a:ea typeface="Calibri"/>
                <a:cs typeface="Calibri"/>
                <a:sym typeface="Calibri"/>
              </a:rPr>
              <a:t>Intention du programme d’activités</a:t>
            </a:r>
            <a:endParaRPr sz="1600" b="1">
              <a:solidFill>
                <a:schemeClr val="dk1"/>
              </a:solidFill>
              <a:latin typeface="Calibri"/>
              <a:ea typeface="Calibri"/>
              <a:cs typeface="Calibri"/>
              <a:sym typeface="Calibri"/>
            </a:endParaRPr>
          </a:p>
          <a:p>
            <a:pPr marL="0" lvl="0" indent="0" algn="just" rtl="0">
              <a:lnSpc>
                <a:spcPct val="115000"/>
              </a:lnSpc>
              <a:spcBef>
                <a:spcPts val="1200"/>
              </a:spcBef>
              <a:spcAft>
                <a:spcPts val="0"/>
              </a:spcAft>
              <a:buClr>
                <a:schemeClr val="dk1"/>
              </a:buClr>
              <a:buSzPts val="1100"/>
              <a:buFont typeface="Arial"/>
              <a:buNone/>
            </a:pPr>
            <a:r>
              <a:rPr lang="fr" sz="1100">
                <a:solidFill>
                  <a:schemeClr val="dk1"/>
                </a:solidFill>
                <a:latin typeface="Calibri"/>
                <a:ea typeface="Calibri"/>
                <a:cs typeface="Calibri"/>
                <a:sym typeface="Calibri"/>
              </a:rPr>
              <a:t>Le présent document s’adresse aux membres du personnel de l’école ainsi qu’aux parents.  L’intention de ce programme est de planifier des activités qui répondent aux besoins des enfants tout en étant en cohérence avec le projet éducatif de l’école et le </a:t>
            </a:r>
            <a:r>
              <a:rPr lang="fr" sz="1100" u="sng">
                <a:solidFill>
                  <a:schemeClr val="hlink"/>
                </a:solidFill>
                <a:latin typeface="Calibri"/>
                <a:ea typeface="Calibri"/>
                <a:cs typeface="Calibri"/>
                <a:sym typeface="Calibri"/>
                <a:hlinkClick r:id="rId3"/>
              </a:rPr>
              <a:t>Programme de formation de l’école québécoise</a:t>
            </a:r>
            <a:r>
              <a:rPr lang="fr" sz="1100">
                <a:solidFill>
                  <a:schemeClr val="dk1"/>
                </a:solidFill>
                <a:latin typeface="Calibri"/>
                <a:ea typeface="Calibri"/>
                <a:cs typeface="Calibri"/>
                <a:sym typeface="Calibri"/>
              </a:rPr>
              <a:t>.</a:t>
            </a:r>
            <a:endParaRPr sz="1100" b="1">
              <a:solidFill>
                <a:schemeClr val="dk1"/>
              </a:solidFill>
              <a:latin typeface="Calibri"/>
              <a:ea typeface="Calibri"/>
              <a:cs typeface="Calibri"/>
              <a:sym typeface="Calibri"/>
            </a:endParaRPr>
          </a:p>
          <a:p>
            <a:pPr marL="0" lvl="0" indent="0" algn="just" rtl="0">
              <a:lnSpc>
                <a:spcPct val="115000"/>
              </a:lnSpc>
              <a:spcBef>
                <a:spcPts val="1200"/>
              </a:spcBef>
              <a:spcAft>
                <a:spcPts val="0"/>
              </a:spcAft>
              <a:buClr>
                <a:schemeClr val="dk1"/>
              </a:buClr>
              <a:buSzPts val="1100"/>
              <a:buFont typeface="Arial"/>
              <a:buNone/>
            </a:pPr>
            <a:endParaRPr sz="1600" b="1">
              <a:solidFill>
                <a:schemeClr val="dk1"/>
              </a:solidFill>
              <a:latin typeface="Calibri"/>
              <a:ea typeface="Calibri"/>
              <a:cs typeface="Calibri"/>
              <a:sym typeface="Calibri"/>
            </a:endParaRPr>
          </a:p>
          <a:p>
            <a:pPr marL="0" lvl="0" indent="0" algn="ctr" rtl="0">
              <a:lnSpc>
                <a:spcPct val="115000"/>
              </a:lnSpc>
              <a:spcBef>
                <a:spcPts val="1200"/>
              </a:spcBef>
              <a:spcAft>
                <a:spcPts val="0"/>
              </a:spcAft>
              <a:buClr>
                <a:schemeClr val="dk1"/>
              </a:buClr>
              <a:buSzPts val="1100"/>
              <a:buFont typeface="Arial"/>
              <a:buNone/>
            </a:pPr>
            <a:r>
              <a:rPr lang="fr" sz="1600" b="1">
                <a:solidFill>
                  <a:schemeClr val="dk1"/>
                </a:solidFill>
                <a:latin typeface="Calibri"/>
                <a:ea typeface="Calibri"/>
                <a:cs typeface="Calibri"/>
                <a:sym typeface="Calibri"/>
              </a:rPr>
              <a:t>Définition d’un programme d’activités</a:t>
            </a:r>
            <a:endParaRPr sz="1600" b="1">
              <a:solidFill>
                <a:schemeClr val="dk1"/>
              </a:solidFill>
              <a:latin typeface="Calibri"/>
              <a:ea typeface="Calibri"/>
              <a:cs typeface="Calibri"/>
              <a:sym typeface="Calibri"/>
            </a:endParaRPr>
          </a:p>
          <a:p>
            <a:pPr marL="0" lvl="0" indent="0" algn="just" rtl="0">
              <a:lnSpc>
                <a:spcPct val="115000"/>
              </a:lnSpc>
              <a:spcBef>
                <a:spcPts val="1200"/>
              </a:spcBef>
              <a:spcAft>
                <a:spcPts val="0"/>
              </a:spcAft>
              <a:buClr>
                <a:schemeClr val="dk1"/>
              </a:buClr>
              <a:buSzPts val="1100"/>
              <a:buFont typeface="Arial"/>
              <a:buNone/>
            </a:pPr>
            <a:r>
              <a:rPr lang="fr" sz="1100">
                <a:solidFill>
                  <a:schemeClr val="dk1"/>
                </a:solidFill>
                <a:latin typeface="Calibri"/>
                <a:ea typeface="Calibri"/>
                <a:cs typeface="Calibri"/>
                <a:sym typeface="Calibri"/>
              </a:rPr>
              <a:t>Le programme d’activités d’un service de garde en milieu scolaire doit mettre l’accent sur le plaisir, la détente et les loisirs tout en favorisant des activités stimulant le développement global des enfants. Toutefois, les besoins des enfants utilisateurs varient selon leur âge, le type de services offerts, les divers moments de la journée. Ces besoins varient aussi d’un service de garde à l’autre selon l’environnement physique, social et culturel dans lequel vit l’enfant.</a:t>
            </a:r>
            <a:endParaRPr sz="1100">
              <a:solidFill>
                <a:schemeClr val="dk1"/>
              </a:solidFill>
              <a:latin typeface="Calibri"/>
              <a:ea typeface="Calibri"/>
              <a:cs typeface="Calibri"/>
              <a:sym typeface="Calibri"/>
            </a:endParaRPr>
          </a:p>
          <a:p>
            <a:pPr marL="0" lvl="0" indent="0" algn="l" rtl="0">
              <a:lnSpc>
                <a:spcPct val="115000"/>
              </a:lnSpc>
              <a:spcBef>
                <a:spcPts val="1200"/>
              </a:spcBef>
              <a:spcAft>
                <a:spcPts val="0"/>
              </a:spcAft>
              <a:buNone/>
            </a:pPr>
            <a:r>
              <a:rPr lang="fr" sz="900">
                <a:solidFill>
                  <a:schemeClr val="dk1"/>
                </a:solidFill>
                <a:latin typeface="Calibri"/>
                <a:ea typeface="Calibri"/>
                <a:cs typeface="Calibri"/>
                <a:sym typeface="Calibri"/>
              </a:rPr>
              <a:t>G</a:t>
            </a:r>
            <a:r>
              <a:rPr lang="fr" sz="900">
                <a:solidFill>
                  <a:schemeClr val="dk1"/>
                </a:solidFill>
                <a:uFill>
                  <a:noFill/>
                </a:uFill>
                <a:latin typeface="Calibri"/>
                <a:ea typeface="Calibri"/>
                <a:cs typeface="Calibri"/>
                <a:sym typeface="Calibri"/>
                <a:hlinkClick r:id="rId4">
                  <a:extLst>
                    <a:ext uri="{A12FA001-AC4F-418D-AE19-62706E023703}">
                      <ahyp:hlinkClr xmlns:ahyp="http://schemas.microsoft.com/office/drawing/2018/hyperlinkcolor" val="tx"/>
                    </a:ext>
                  </a:extLst>
                </a:hlinkClick>
              </a:rPr>
              <a:t>uide pour l’élaboration du programme d’activités du service de garde en milieu scolaire, 2005, </a:t>
            </a:r>
            <a:r>
              <a:rPr lang="fr" sz="900">
                <a:solidFill>
                  <a:schemeClr val="dk1"/>
                </a:solidFill>
              </a:rPr>
              <a:t>p.5</a:t>
            </a:r>
            <a:endParaRPr sz="900">
              <a:solidFill>
                <a:schemeClr val="dk1"/>
              </a:solidFill>
            </a:endParaRPr>
          </a:p>
          <a:p>
            <a:pPr marL="0" lvl="0" indent="0" algn="ctr" rtl="0">
              <a:lnSpc>
                <a:spcPct val="115000"/>
              </a:lnSpc>
              <a:spcBef>
                <a:spcPts val="1200"/>
              </a:spcBef>
              <a:spcAft>
                <a:spcPts val="0"/>
              </a:spcAft>
              <a:buNone/>
            </a:pPr>
            <a:endParaRPr b="1">
              <a:solidFill>
                <a:schemeClr val="dk1"/>
              </a:solidFill>
            </a:endParaRPr>
          </a:p>
          <a:p>
            <a:pPr marL="0" lvl="0" indent="0" algn="ctr" rtl="0">
              <a:lnSpc>
                <a:spcPct val="115000"/>
              </a:lnSpc>
              <a:spcBef>
                <a:spcPts val="1200"/>
              </a:spcBef>
              <a:spcAft>
                <a:spcPts val="0"/>
              </a:spcAft>
              <a:buNone/>
            </a:pPr>
            <a:r>
              <a:rPr lang="fr" b="1">
                <a:solidFill>
                  <a:schemeClr val="dk1"/>
                </a:solidFill>
              </a:rPr>
              <a:t> </a:t>
            </a:r>
            <a:r>
              <a:rPr lang="fr" sz="1600" b="1">
                <a:solidFill>
                  <a:schemeClr val="dk1"/>
                </a:solidFill>
                <a:latin typeface="Calibri"/>
                <a:ea typeface="Calibri"/>
                <a:cs typeface="Calibri"/>
                <a:sym typeface="Calibri"/>
              </a:rPr>
              <a:t>Objectifs du service de garde en milieu scolaire</a:t>
            </a:r>
            <a:endParaRPr sz="1600" b="1">
              <a:solidFill>
                <a:schemeClr val="dk1"/>
              </a:solidFill>
              <a:latin typeface="Calibri"/>
              <a:ea typeface="Calibri"/>
              <a:cs typeface="Calibri"/>
              <a:sym typeface="Calibri"/>
            </a:endParaRPr>
          </a:p>
          <a:p>
            <a:pPr marL="0" lvl="0" indent="0" algn="just" rtl="0">
              <a:lnSpc>
                <a:spcPct val="115000"/>
              </a:lnSpc>
              <a:spcBef>
                <a:spcPts val="1200"/>
              </a:spcBef>
              <a:spcAft>
                <a:spcPts val="0"/>
              </a:spcAft>
              <a:buNone/>
            </a:pPr>
            <a:r>
              <a:rPr lang="fr" sz="1100">
                <a:solidFill>
                  <a:schemeClr val="dk1"/>
                </a:solidFill>
                <a:latin typeface="Calibri"/>
                <a:ea typeface="Calibri"/>
                <a:cs typeface="Calibri"/>
                <a:sym typeface="Calibri"/>
              </a:rPr>
              <a:t>En référence au document d’information « </a:t>
            </a:r>
            <a:r>
              <a:rPr lang="fr" sz="1100">
                <a:solidFill>
                  <a:schemeClr val="dk1"/>
                </a:solidFill>
                <a:uFill>
                  <a:noFill/>
                </a:uFill>
                <a:latin typeface="Calibri"/>
                <a:ea typeface="Calibri"/>
                <a:cs typeface="Calibri"/>
                <a:sym typeface="Calibri"/>
                <a:hlinkClick r:id="rId5">
                  <a:extLst>
                    <a:ext uri="{A12FA001-AC4F-418D-AE19-62706E023703}">
                      <ahyp:hlinkClr xmlns:ahyp="http://schemas.microsoft.com/office/drawing/2018/hyperlinkcolor" val="tx"/>
                    </a:ext>
                  </a:extLst>
                </a:hlinkClick>
              </a:rPr>
              <a:t>Les services de garde en milieu scolaire </a:t>
            </a:r>
            <a:r>
              <a:rPr lang="fr" sz="1100">
                <a:solidFill>
                  <a:schemeClr val="dk1"/>
                </a:solidFill>
                <a:latin typeface="Calibri"/>
                <a:ea typeface="Calibri"/>
                <a:cs typeface="Calibri"/>
                <a:sym typeface="Calibri"/>
              </a:rPr>
              <a:t>», le service de garde poursuit les objectifs suivants :</a:t>
            </a:r>
            <a:br>
              <a:rPr lang="fr" sz="1100">
                <a:solidFill>
                  <a:schemeClr val="dk1"/>
                </a:solidFill>
                <a:latin typeface="Calibri"/>
                <a:ea typeface="Calibri"/>
                <a:cs typeface="Calibri"/>
                <a:sym typeface="Calibri"/>
              </a:rPr>
            </a:br>
            <a:r>
              <a:rPr lang="fr" sz="1100">
                <a:solidFill>
                  <a:schemeClr val="dk1"/>
                </a:solidFill>
                <a:latin typeface="Calibri"/>
                <a:ea typeface="Calibri"/>
                <a:cs typeface="Calibri"/>
                <a:sym typeface="Calibri"/>
              </a:rPr>
              <a:t> </a:t>
            </a:r>
            <a:endParaRPr sz="1100">
              <a:solidFill>
                <a:schemeClr val="dk1"/>
              </a:solidFill>
              <a:latin typeface="Calibri"/>
              <a:ea typeface="Calibri"/>
              <a:cs typeface="Calibri"/>
              <a:sym typeface="Calibri"/>
            </a:endParaRPr>
          </a:p>
          <a:p>
            <a:pPr marL="457200" lvl="0" indent="-298450" algn="just" rtl="0">
              <a:lnSpc>
                <a:spcPct val="150000"/>
              </a:lnSpc>
              <a:spcBef>
                <a:spcPts val="0"/>
              </a:spcBef>
              <a:spcAft>
                <a:spcPts val="0"/>
              </a:spcAft>
              <a:buClr>
                <a:schemeClr val="dk1"/>
              </a:buClr>
              <a:buSzPts val="1100"/>
              <a:buFont typeface="Calibri"/>
              <a:buChar char="●"/>
            </a:pPr>
            <a:r>
              <a:rPr lang="fr" sz="1100">
                <a:solidFill>
                  <a:schemeClr val="dk1"/>
                </a:solidFill>
                <a:latin typeface="Calibri"/>
                <a:ea typeface="Calibri"/>
                <a:cs typeface="Calibri"/>
                <a:sym typeface="Calibri"/>
              </a:rPr>
              <a:t>Assurer la sécurité et le bien-être général des élèves ;</a:t>
            </a:r>
            <a:endParaRPr sz="1100">
              <a:solidFill>
                <a:schemeClr val="dk1"/>
              </a:solidFill>
              <a:latin typeface="Calibri"/>
              <a:ea typeface="Calibri"/>
              <a:cs typeface="Calibri"/>
              <a:sym typeface="Calibri"/>
            </a:endParaRPr>
          </a:p>
          <a:p>
            <a:pPr marL="457200" lvl="0" indent="-298450" algn="just" rtl="0">
              <a:lnSpc>
                <a:spcPct val="150000"/>
              </a:lnSpc>
              <a:spcBef>
                <a:spcPts val="0"/>
              </a:spcBef>
              <a:spcAft>
                <a:spcPts val="0"/>
              </a:spcAft>
              <a:buClr>
                <a:schemeClr val="dk1"/>
              </a:buClr>
              <a:buSzPts val="1100"/>
              <a:buFont typeface="Calibri"/>
              <a:buChar char="●"/>
            </a:pPr>
            <a:r>
              <a:rPr lang="fr" sz="1100">
                <a:solidFill>
                  <a:schemeClr val="dk1"/>
                </a:solidFill>
                <a:latin typeface="Calibri"/>
                <a:ea typeface="Calibri"/>
                <a:cs typeface="Calibri"/>
                <a:sym typeface="Calibri"/>
              </a:rPr>
              <a:t>Participer à l’atteinte des objectifs du projet éducatif de l’école ;</a:t>
            </a:r>
            <a:endParaRPr sz="1100">
              <a:solidFill>
                <a:schemeClr val="dk1"/>
              </a:solidFill>
              <a:latin typeface="Calibri"/>
              <a:ea typeface="Calibri"/>
              <a:cs typeface="Calibri"/>
              <a:sym typeface="Calibri"/>
            </a:endParaRPr>
          </a:p>
          <a:p>
            <a:pPr marL="457200" lvl="0" indent="-298450" algn="just" rtl="0">
              <a:lnSpc>
                <a:spcPct val="150000"/>
              </a:lnSpc>
              <a:spcBef>
                <a:spcPts val="0"/>
              </a:spcBef>
              <a:spcAft>
                <a:spcPts val="0"/>
              </a:spcAft>
              <a:buClr>
                <a:schemeClr val="dk1"/>
              </a:buClr>
              <a:buSzPts val="1100"/>
              <a:buFont typeface="Calibri"/>
              <a:buChar char="●"/>
            </a:pPr>
            <a:r>
              <a:rPr lang="fr" sz="1100">
                <a:solidFill>
                  <a:schemeClr val="dk1"/>
                </a:solidFill>
                <a:latin typeface="Calibri"/>
                <a:ea typeface="Calibri"/>
                <a:cs typeface="Calibri"/>
                <a:sym typeface="Calibri"/>
              </a:rPr>
              <a:t>Mettre en place des activités et des projets récréatifs qui aident au développement global des élèves ;</a:t>
            </a:r>
            <a:endParaRPr sz="1100">
              <a:solidFill>
                <a:schemeClr val="dk1"/>
              </a:solidFill>
              <a:latin typeface="Calibri"/>
              <a:ea typeface="Calibri"/>
              <a:cs typeface="Calibri"/>
              <a:sym typeface="Calibri"/>
            </a:endParaRPr>
          </a:p>
          <a:p>
            <a:pPr marL="457200" lvl="0" indent="-298450" algn="just" rtl="0">
              <a:lnSpc>
                <a:spcPct val="115000"/>
              </a:lnSpc>
              <a:spcBef>
                <a:spcPts val="0"/>
              </a:spcBef>
              <a:spcAft>
                <a:spcPts val="0"/>
              </a:spcAft>
              <a:buClr>
                <a:schemeClr val="dk1"/>
              </a:buClr>
              <a:buSzPts val="1100"/>
              <a:buFont typeface="Calibri"/>
              <a:buChar char="●"/>
            </a:pPr>
            <a:r>
              <a:rPr lang="fr" sz="1100">
                <a:solidFill>
                  <a:schemeClr val="dk1"/>
                </a:solidFill>
                <a:latin typeface="Calibri"/>
                <a:ea typeface="Calibri"/>
                <a:cs typeface="Calibri"/>
                <a:sym typeface="Calibri"/>
              </a:rPr>
              <a:t>Encourager le développement d’habiletés sociales, telles que le partage et la coopération ;</a:t>
            </a:r>
            <a:endParaRPr sz="1100">
              <a:solidFill>
                <a:schemeClr val="dk1"/>
              </a:solidFill>
              <a:latin typeface="Calibri"/>
              <a:ea typeface="Calibri"/>
              <a:cs typeface="Calibri"/>
              <a:sym typeface="Calibri"/>
            </a:endParaRPr>
          </a:p>
          <a:p>
            <a:pPr marL="457200" lvl="0" indent="0" algn="just" rtl="0">
              <a:lnSpc>
                <a:spcPct val="115000"/>
              </a:lnSpc>
              <a:spcBef>
                <a:spcPts val="0"/>
              </a:spcBef>
              <a:spcAft>
                <a:spcPts val="0"/>
              </a:spcAft>
              <a:buNone/>
            </a:pPr>
            <a:r>
              <a:rPr lang="fr" sz="1100">
                <a:solidFill>
                  <a:schemeClr val="dk1"/>
                </a:solidFill>
                <a:latin typeface="Calibri"/>
                <a:ea typeface="Calibri"/>
                <a:cs typeface="Calibri"/>
                <a:sym typeface="Calibri"/>
              </a:rPr>
              <a:t>Soutenir les élèves dans leurs travaux scolaires après la classe en leur offrant un temps et un lieu de réalisation appropriés et en leur donnant accès au matériel nécessaire.</a:t>
            </a:r>
            <a:endParaRPr sz="1100">
              <a:solidFill>
                <a:schemeClr val="dk1"/>
              </a:solidFill>
              <a:latin typeface="Calibri"/>
              <a:ea typeface="Calibri"/>
              <a:cs typeface="Calibri"/>
              <a:sym typeface="Calibri"/>
            </a:endParaRPr>
          </a:p>
          <a:p>
            <a:pPr marL="457200" lvl="0" indent="0" algn="just" rtl="0">
              <a:lnSpc>
                <a:spcPct val="115000"/>
              </a:lnSpc>
              <a:spcBef>
                <a:spcPts val="0"/>
              </a:spcBef>
              <a:spcAft>
                <a:spcPts val="0"/>
              </a:spcAft>
              <a:buNone/>
            </a:pPr>
            <a:endParaRPr sz="1100">
              <a:solidFill>
                <a:schemeClr val="dk1"/>
              </a:solidFill>
              <a:latin typeface="Calibri"/>
              <a:ea typeface="Calibri"/>
              <a:cs typeface="Calibri"/>
              <a:sym typeface="Calibri"/>
            </a:endParaRPr>
          </a:p>
          <a:p>
            <a:pPr marL="457200" lvl="0" indent="0" algn="just" rtl="0">
              <a:lnSpc>
                <a:spcPct val="115000"/>
              </a:lnSpc>
              <a:spcBef>
                <a:spcPts val="0"/>
              </a:spcBef>
              <a:spcAft>
                <a:spcPts val="0"/>
              </a:spcAft>
              <a:buNone/>
            </a:pPr>
            <a:endParaRPr sz="1100">
              <a:solidFill>
                <a:schemeClr val="dk1"/>
              </a:solidFill>
              <a:latin typeface="Calibri"/>
              <a:ea typeface="Calibri"/>
              <a:cs typeface="Calibri"/>
              <a:sym typeface="Calibri"/>
            </a:endParaRPr>
          </a:p>
          <a:p>
            <a:pPr marL="457200" lvl="0" indent="0" algn="just" rtl="0">
              <a:lnSpc>
                <a:spcPct val="115000"/>
              </a:lnSpc>
              <a:spcBef>
                <a:spcPts val="0"/>
              </a:spcBef>
              <a:spcAft>
                <a:spcPts val="0"/>
              </a:spcAft>
              <a:buNone/>
            </a:pPr>
            <a:endParaRPr sz="1100">
              <a:solidFill>
                <a:schemeClr val="dk1"/>
              </a:solidFill>
              <a:latin typeface="Calibri"/>
              <a:ea typeface="Calibri"/>
              <a:cs typeface="Calibri"/>
              <a:sym typeface="Calibri"/>
            </a:endParaRPr>
          </a:p>
          <a:p>
            <a:pPr marL="0" lvl="0" indent="0" algn="just" rtl="0">
              <a:lnSpc>
                <a:spcPct val="115000"/>
              </a:lnSpc>
              <a:spcBef>
                <a:spcPts val="0"/>
              </a:spcBef>
              <a:spcAft>
                <a:spcPts val="0"/>
              </a:spcAft>
              <a:buNone/>
            </a:pPr>
            <a:r>
              <a:rPr lang="fr" sz="1100">
                <a:solidFill>
                  <a:schemeClr val="dk1"/>
                </a:solidFill>
                <a:latin typeface="Calibri"/>
                <a:ea typeface="Calibri"/>
                <a:cs typeface="Calibri"/>
                <a:sym typeface="Calibri"/>
              </a:rPr>
              <a:t>Le service de garde constitue un milieu de vie complémentaire pour l’élève.  Par la constance de la relation développée, souvent pendant de nombreuses années, il s’établit des liens privilégiés entre l’équipe du service de garde, l’élève et ses parents.</a:t>
            </a:r>
            <a:endParaRPr sz="1100">
              <a:solidFill>
                <a:schemeClr val="dk1"/>
              </a:solidFill>
              <a:latin typeface="Calibri"/>
              <a:ea typeface="Calibri"/>
              <a:cs typeface="Calibri"/>
              <a:sym typeface="Calibri"/>
            </a:endParaRPr>
          </a:p>
          <a:p>
            <a:pPr marL="0" lvl="0" indent="0" algn="l" rtl="0">
              <a:lnSpc>
                <a:spcPct val="115000"/>
              </a:lnSpc>
              <a:spcBef>
                <a:spcPts val="0"/>
              </a:spcBef>
              <a:spcAft>
                <a:spcPts val="0"/>
              </a:spcAft>
              <a:buNone/>
            </a:pPr>
            <a:endParaRPr sz="1100">
              <a:solidFill>
                <a:schemeClr val="dk1"/>
              </a:solidFill>
              <a:latin typeface="Calibri"/>
              <a:ea typeface="Calibri"/>
              <a:cs typeface="Calibri"/>
              <a:sym typeface="Calibri"/>
            </a:endParaRPr>
          </a:p>
        </p:txBody>
      </p:sp>
      <p:pic>
        <p:nvPicPr>
          <p:cNvPr id="94" name="Google Shape;94;p16"/>
          <p:cNvPicPr preferRelativeResize="0"/>
          <p:nvPr/>
        </p:nvPicPr>
        <p:blipFill>
          <a:blip r:embed="rId6">
            <a:alphaModFix/>
          </a:blip>
          <a:stretch>
            <a:fillRect/>
          </a:stretch>
        </p:blipFill>
        <p:spPr>
          <a:xfrm>
            <a:off x="152400" y="290425"/>
            <a:ext cx="1390650" cy="56250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98"/>
        <p:cNvGrpSpPr/>
        <p:nvPr/>
      </p:nvGrpSpPr>
      <p:grpSpPr>
        <a:xfrm>
          <a:off x="0" y="0"/>
          <a:ext cx="0" cy="0"/>
          <a:chOff x="0" y="0"/>
          <a:chExt cx="0" cy="0"/>
        </a:xfrm>
      </p:grpSpPr>
      <p:sp>
        <p:nvSpPr>
          <p:cNvPr id="99" name="Google Shape;99;p17"/>
          <p:cNvSpPr txBox="1"/>
          <p:nvPr/>
        </p:nvSpPr>
        <p:spPr>
          <a:xfrm>
            <a:off x="533400" y="152400"/>
            <a:ext cx="6458100" cy="1293900"/>
          </a:xfrm>
          <a:prstGeom prst="rect">
            <a:avLst/>
          </a:prstGeom>
          <a:noFill/>
          <a:ln>
            <a:noFill/>
          </a:ln>
        </p:spPr>
        <p:txBody>
          <a:bodyPr spcFirstLastPara="1" wrap="square" lIns="91425" tIns="91425" rIns="91425" bIns="91425" anchor="t" anchorCtr="0">
            <a:spAutoFit/>
          </a:bodyPr>
          <a:lstStyle/>
          <a:p>
            <a:pPr marL="0" lvl="0" indent="0" algn="ctr" rtl="0">
              <a:lnSpc>
                <a:spcPct val="115000"/>
              </a:lnSpc>
              <a:spcBef>
                <a:spcPts val="0"/>
              </a:spcBef>
              <a:spcAft>
                <a:spcPts val="0"/>
              </a:spcAft>
              <a:buNone/>
            </a:pPr>
            <a:r>
              <a:rPr lang="fr" sz="1600" b="1">
                <a:solidFill>
                  <a:schemeClr val="dk1"/>
                </a:solidFill>
                <a:latin typeface="Calibri"/>
                <a:ea typeface="Calibri"/>
                <a:cs typeface="Calibri"/>
                <a:sym typeface="Calibri"/>
              </a:rPr>
              <a:t>MISSION DE L’ÉCOLE QUÉBÉCOISE</a:t>
            </a:r>
            <a:endParaRPr sz="1600" b="1">
              <a:solidFill>
                <a:schemeClr val="dk1"/>
              </a:solidFill>
              <a:latin typeface="Calibri"/>
              <a:ea typeface="Calibri"/>
              <a:cs typeface="Calibri"/>
              <a:sym typeface="Calibri"/>
            </a:endParaRPr>
          </a:p>
          <a:p>
            <a:pPr marL="0" lvl="0" indent="0" algn="l" rtl="0">
              <a:lnSpc>
                <a:spcPct val="100000"/>
              </a:lnSpc>
              <a:spcBef>
                <a:spcPts val="1200"/>
              </a:spcBef>
              <a:spcAft>
                <a:spcPts val="0"/>
              </a:spcAft>
              <a:buNone/>
            </a:pPr>
            <a:r>
              <a:rPr lang="fr" sz="1100">
                <a:solidFill>
                  <a:schemeClr val="dk1"/>
                </a:solidFill>
                <a:latin typeface="Calibri"/>
                <a:ea typeface="Calibri"/>
                <a:cs typeface="Calibri"/>
                <a:sym typeface="Calibri"/>
              </a:rPr>
              <a:t>Le programme d’activités d’un service de garde fait partie d’un ensemble.  Il doit s’inscrire dans le projet éducatif de l’école et tenir compte des orientations du Programme de formation de l’école québécoise.</a:t>
            </a:r>
            <a:endParaRPr sz="1100">
              <a:solidFill>
                <a:schemeClr val="dk1"/>
              </a:solidFill>
              <a:latin typeface="Calibri"/>
              <a:ea typeface="Calibri"/>
              <a:cs typeface="Calibri"/>
              <a:sym typeface="Calibri"/>
            </a:endParaRPr>
          </a:p>
          <a:p>
            <a:pPr marL="0" lvl="0" indent="0" algn="ctr" rtl="0">
              <a:lnSpc>
                <a:spcPct val="115000"/>
              </a:lnSpc>
              <a:spcBef>
                <a:spcPts val="800"/>
              </a:spcBef>
              <a:spcAft>
                <a:spcPts val="1200"/>
              </a:spcAft>
              <a:buNone/>
            </a:pPr>
            <a:r>
              <a:rPr lang="fr" sz="1500">
                <a:solidFill>
                  <a:schemeClr val="dk1"/>
                </a:solidFill>
                <a:latin typeface="Calibri"/>
                <a:ea typeface="Calibri"/>
                <a:cs typeface="Calibri"/>
                <a:sym typeface="Calibri"/>
              </a:rPr>
              <a:t>INSTRUIRE - SOCIALISER - QUALIFIER</a:t>
            </a:r>
            <a:endParaRPr sz="1500">
              <a:solidFill>
                <a:schemeClr val="dk1"/>
              </a:solidFill>
              <a:latin typeface="Calibri"/>
              <a:ea typeface="Calibri"/>
              <a:cs typeface="Calibri"/>
              <a:sym typeface="Calibri"/>
            </a:endParaRPr>
          </a:p>
        </p:txBody>
      </p:sp>
      <p:graphicFrame>
        <p:nvGraphicFramePr>
          <p:cNvPr id="100" name="Google Shape;100;p17"/>
          <p:cNvGraphicFramePr/>
          <p:nvPr/>
        </p:nvGraphicFramePr>
        <p:xfrm>
          <a:off x="352400" y="1481700"/>
          <a:ext cx="6639100" cy="1691555"/>
        </p:xfrm>
        <a:graphic>
          <a:graphicData uri="http://schemas.openxmlformats.org/drawingml/2006/table">
            <a:tbl>
              <a:tblPr>
                <a:noFill/>
                <a:tableStyleId>{BF0B2F3C-BEBD-4649-B992-340E5736D5EF}</a:tableStyleId>
              </a:tblPr>
              <a:tblGrid>
                <a:gridCol w="3319550">
                  <a:extLst>
                    <a:ext uri="{9D8B030D-6E8A-4147-A177-3AD203B41FA5}">
                      <a16:colId xmlns:a16="http://schemas.microsoft.com/office/drawing/2014/main" val="20000"/>
                    </a:ext>
                  </a:extLst>
                </a:gridCol>
                <a:gridCol w="3319550">
                  <a:extLst>
                    <a:ext uri="{9D8B030D-6E8A-4147-A177-3AD203B41FA5}">
                      <a16:colId xmlns:a16="http://schemas.microsoft.com/office/drawing/2014/main" val="20001"/>
                    </a:ext>
                  </a:extLst>
                </a:gridCol>
              </a:tblGrid>
              <a:tr h="365725">
                <a:tc gridSpan="2">
                  <a:txBody>
                    <a:bodyPr/>
                    <a:lstStyle/>
                    <a:p>
                      <a:pPr marL="0" lvl="0" indent="0" algn="ctr" rtl="0">
                        <a:spcBef>
                          <a:spcPts val="0"/>
                        </a:spcBef>
                        <a:spcAft>
                          <a:spcPts val="0"/>
                        </a:spcAft>
                        <a:buNone/>
                      </a:pPr>
                      <a:r>
                        <a:rPr lang="fr" sz="1200" b="1">
                          <a:solidFill>
                            <a:schemeClr val="dk1"/>
                          </a:solidFill>
                          <a:latin typeface="Calibri"/>
                          <a:ea typeface="Calibri"/>
                          <a:cs typeface="Calibri"/>
                          <a:sym typeface="Calibri"/>
                        </a:rPr>
                        <a:t>DOMAINES GÉNÉRAUX DE FORMATION</a:t>
                      </a:r>
                      <a:endParaRPr/>
                    </a:p>
                  </a:txBody>
                  <a:tcPr marL="91425" marR="91425" marT="91425" marB="91425">
                    <a:lnL w="9525" cap="flat" cmpd="sng">
                      <a:solidFill>
                        <a:srgbClr val="666666"/>
                      </a:solidFill>
                      <a:prstDash val="solid"/>
                      <a:round/>
                      <a:headEnd type="none" w="sm" len="sm"/>
                      <a:tailEnd type="none" w="sm" len="sm"/>
                    </a:lnL>
                    <a:lnR w="9525" cap="flat" cmpd="sng">
                      <a:solidFill>
                        <a:srgbClr val="666666"/>
                      </a:solidFill>
                      <a:prstDash val="solid"/>
                      <a:round/>
                      <a:headEnd type="none" w="sm" len="sm"/>
                      <a:tailEnd type="none" w="sm" len="sm"/>
                    </a:lnR>
                    <a:lnT w="9525" cap="flat" cmpd="sng">
                      <a:solidFill>
                        <a:srgbClr val="666666"/>
                      </a:solidFill>
                      <a:prstDash val="solid"/>
                      <a:round/>
                      <a:headEnd type="none" w="sm" len="sm"/>
                      <a:tailEnd type="none" w="sm" len="sm"/>
                    </a:lnT>
                    <a:lnB w="9525" cap="flat" cmpd="sng">
                      <a:solidFill>
                        <a:srgbClr val="666666"/>
                      </a:solidFill>
                      <a:prstDash val="solid"/>
                      <a:round/>
                      <a:headEnd type="none" w="sm" len="sm"/>
                      <a:tailEnd type="none" w="sm" len="sm"/>
                    </a:lnB>
                    <a:solidFill>
                      <a:srgbClr val="A4C2F4"/>
                    </a:solidFill>
                  </a:tcPr>
                </a:tc>
                <a:tc hMerge="1">
                  <a:txBody>
                    <a:bodyPr/>
                    <a:lstStyle/>
                    <a:p>
                      <a:endParaRPr lang="fr-FR"/>
                    </a:p>
                  </a:txBody>
                  <a:tcPr/>
                </a:tc>
                <a:extLst>
                  <a:ext uri="{0D108BD9-81ED-4DB2-BD59-A6C34878D82A}">
                    <a16:rowId xmlns:a16="http://schemas.microsoft.com/office/drawing/2014/main" val="10000"/>
                  </a:ext>
                </a:extLst>
              </a:tr>
              <a:tr h="640050">
                <a:tc gridSpan="2">
                  <a:txBody>
                    <a:bodyPr/>
                    <a:lstStyle/>
                    <a:p>
                      <a:pPr marL="0" lvl="0" indent="0" algn="ctr" rtl="0">
                        <a:lnSpc>
                          <a:spcPct val="100000"/>
                        </a:lnSpc>
                        <a:spcBef>
                          <a:spcPts val="0"/>
                        </a:spcBef>
                        <a:spcAft>
                          <a:spcPts val="0"/>
                        </a:spcAft>
                        <a:buClr>
                          <a:schemeClr val="dk1"/>
                        </a:buClr>
                        <a:buSzPts val="1100"/>
                        <a:buFont typeface="Arial"/>
                        <a:buNone/>
                      </a:pPr>
                      <a:r>
                        <a:rPr lang="fr" sz="1100" i="1">
                          <a:solidFill>
                            <a:schemeClr val="dk1"/>
                          </a:solidFill>
                          <a:latin typeface="Calibri"/>
                          <a:ea typeface="Calibri"/>
                          <a:cs typeface="Calibri"/>
                          <a:sym typeface="Calibri"/>
                        </a:rPr>
                        <a:t>Ils couvrent les grandes problématiques de la vie contemporaine. Les intentions éducatives qui y sont associées donnent une direction commune aux actions à réaliser par tous les acteurs de l’école.</a:t>
                      </a:r>
                      <a:endParaRPr sz="1100" i="1">
                        <a:solidFill>
                          <a:schemeClr val="dk1"/>
                        </a:solidFill>
                        <a:latin typeface="Calibri"/>
                        <a:ea typeface="Calibri"/>
                        <a:cs typeface="Calibri"/>
                        <a:sym typeface="Calibri"/>
                      </a:endParaRPr>
                    </a:p>
                    <a:p>
                      <a:pPr marL="0" lvl="0" indent="0" algn="ctr" rtl="0">
                        <a:lnSpc>
                          <a:spcPct val="100000"/>
                        </a:lnSpc>
                        <a:spcBef>
                          <a:spcPts val="0"/>
                        </a:spcBef>
                        <a:spcAft>
                          <a:spcPts val="0"/>
                        </a:spcAft>
                        <a:buNone/>
                      </a:pPr>
                      <a:r>
                        <a:rPr lang="fr" sz="800" i="1">
                          <a:solidFill>
                            <a:schemeClr val="dk1"/>
                          </a:solidFill>
                          <a:latin typeface="Calibri"/>
                          <a:ea typeface="Calibri"/>
                          <a:cs typeface="Calibri"/>
                          <a:sym typeface="Calibri"/>
                        </a:rPr>
                        <a:t>(Guide pour l’élaboration du programme d’activités du service de garde en milieu scolaire, p.19)</a:t>
                      </a:r>
                      <a:endParaRPr/>
                    </a:p>
                  </a:txBody>
                  <a:tcPr marL="91425" marR="91425" marT="91425" marB="91425">
                    <a:lnL w="9525" cap="flat" cmpd="sng">
                      <a:solidFill>
                        <a:srgbClr val="666666"/>
                      </a:solidFill>
                      <a:prstDash val="solid"/>
                      <a:round/>
                      <a:headEnd type="none" w="sm" len="sm"/>
                      <a:tailEnd type="none" w="sm" len="sm"/>
                    </a:lnL>
                    <a:lnR w="9525" cap="flat" cmpd="sng">
                      <a:solidFill>
                        <a:srgbClr val="666666"/>
                      </a:solidFill>
                      <a:prstDash val="solid"/>
                      <a:round/>
                      <a:headEnd type="none" w="sm" len="sm"/>
                      <a:tailEnd type="none" w="sm" len="sm"/>
                    </a:lnR>
                    <a:lnT w="9525" cap="flat" cmpd="sng">
                      <a:solidFill>
                        <a:srgbClr val="666666"/>
                      </a:solidFill>
                      <a:prstDash val="solid"/>
                      <a:round/>
                      <a:headEnd type="none" w="sm" len="sm"/>
                      <a:tailEnd type="none" w="sm" len="sm"/>
                    </a:lnT>
                    <a:lnB w="9525" cap="flat" cmpd="sng">
                      <a:solidFill>
                        <a:srgbClr val="666666"/>
                      </a:solidFill>
                      <a:prstDash val="solid"/>
                      <a:round/>
                      <a:headEnd type="none" w="sm" len="sm"/>
                      <a:tailEnd type="none" w="sm" len="sm"/>
                    </a:lnB>
                  </a:tcPr>
                </a:tc>
                <a:tc hMerge="1">
                  <a:txBody>
                    <a:bodyPr/>
                    <a:lstStyle/>
                    <a:p>
                      <a:endParaRPr lang="fr-FR"/>
                    </a:p>
                  </a:txBody>
                  <a:tcPr/>
                </a:tc>
                <a:extLst>
                  <a:ext uri="{0D108BD9-81ED-4DB2-BD59-A6C34878D82A}">
                    <a16:rowId xmlns:a16="http://schemas.microsoft.com/office/drawing/2014/main" val="10001"/>
                  </a:ext>
                </a:extLst>
              </a:tr>
              <a:tr h="685775">
                <a:tc>
                  <a:txBody>
                    <a:bodyPr/>
                    <a:lstStyle/>
                    <a:p>
                      <a:pPr marL="0" lvl="0" indent="0" algn="l" rtl="0">
                        <a:lnSpc>
                          <a:spcPct val="100000"/>
                        </a:lnSpc>
                        <a:spcBef>
                          <a:spcPts val="0"/>
                        </a:spcBef>
                        <a:spcAft>
                          <a:spcPts val="0"/>
                        </a:spcAft>
                        <a:buNone/>
                      </a:pPr>
                      <a:r>
                        <a:rPr lang="fr" sz="1100">
                          <a:solidFill>
                            <a:schemeClr val="dk1"/>
                          </a:solidFill>
                          <a:latin typeface="Calibri"/>
                          <a:ea typeface="Calibri"/>
                          <a:cs typeface="Calibri"/>
                          <a:sym typeface="Calibri"/>
                        </a:rPr>
                        <a:t>       • Santé et bien-être</a:t>
                      </a:r>
                      <a:endParaRPr sz="1100">
                        <a:solidFill>
                          <a:schemeClr val="dk1"/>
                        </a:solidFill>
                        <a:latin typeface="Calibri"/>
                        <a:ea typeface="Calibri"/>
                        <a:cs typeface="Calibri"/>
                        <a:sym typeface="Calibri"/>
                      </a:endParaRPr>
                    </a:p>
                    <a:p>
                      <a:pPr marL="0" lvl="0" indent="-228600" algn="l" rtl="0">
                        <a:lnSpc>
                          <a:spcPct val="100000"/>
                        </a:lnSpc>
                        <a:spcBef>
                          <a:spcPts val="0"/>
                        </a:spcBef>
                        <a:spcAft>
                          <a:spcPts val="0"/>
                        </a:spcAft>
                        <a:buClr>
                          <a:schemeClr val="dk1"/>
                        </a:buClr>
                        <a:buSzPts val="1100"/>
                        <a:buFont typeface="Arial"/>
                        <a:buNone/>
                      </a:pPr>
                      <a:r>
                        <a:rPr lang="fr" sz="1100">
                          <a:solidFill>
                            <a:schemeClr val="dk1"/>
                          </a:solidFill>
                          <a:latin typeface="Calibri"/>
                          <a:ea typeface="Calibri"/>
                          <a:cs typeface="Calibri"/>
                          <a:sym typeface="Calibri"/>
                        </a:rPr>
                        <a:t>              • Orientation et entrepreneuriat</a:t>
                      </a:r>
                      <a:endParaRPr sz="1100">
                        <a:solidFill>
                          <a:schemeClr val="dk1"/>
                        </a:solidFill>
                        <a:latin typeface="Calibri"/>
                        <a:ea typeface="Calibri"/>
                        <a:cs typeface="Calibri"/>
                        <a:sym typeface="Calibri"/>
                      </a:endParaRPr>
                    </a:p>
                    <a:p>
                      <a:pPr marL="0" lvl="0" indent="0" algn="l" rtl="0">
                        <a:lnSpc>
                          <a:spcPct val="100000"/>
                        </a:lnSpc>
                        <a:spcBef>
                          <a:spcPts val="0"/>
                        </a:spcBef>
                        <a:spcAft>
                          <a:spcPts val="0"/>
                        </a:spcAft>
                        <a:buNone/>
                      </a:pPr>
                      <a:r>
                        <a:rPr lang="fr" sz="1100">
                          <a:solidFill>
                            <a:schemeClr val="dk1"/>
                          </a:solidFill>
                          <a:latin typeface="Calibri"/>
                          <a:ea typeface="Calibri"/>
                          <a:cs typeface="Calibri"/>
                          <a:sym typeface="Calibri"/>
                        </a:rPr>
                        <a:t>       • Environnement et consommation</a:t>
                      </a:r>
                      <a:endParaRPr sz="1100">
                        <a:latin typeface="Calibri"/>
                        <a:ea typeface="Calibri"/>
                        <a:cs typeface="Calibri"/>
                        <a:sym typeface="Calibri"/>
                      </a:endParaRPr>
                    </a:p>
                  </a:txBody>
                  <a:tcPr marL="91425" marR="91425" marT="91425" marB="91425">
                    <a:lnL w="9525" cap="flat" cmpd="sng">
                      <a:solidFill>
                        <a:srgbClr val="666666"/>
                      </a:solidFill>
                      <a:prstDash val="solid"/>
                      <a:round/>
                      <a:headEnd type="none" w="sm" len="sm"/>
                      <a:tailEnd type="none" w="sm" len="sm"/>
                    </a:lnL>
                    <a:lnR w="9525" cap="flat" cmpd="sng">
                      <a:solidFill>
                        <a:srgbClr val="666666"/>
                      </a:solidFill>
                      <a:prstDash val="solid"/>
                      <a:round/>
                      <a:headEnd type="none" w="sm" len="sm"/>
                      <a:tailEnd type="none" w="sm" len="sm"/>
                    </a:lnR>
                    <a:lnT w="9525" cap="flat" cmpd="sng">
                      <a:solidFill>
                        <a:srgbClr val="666666"/>
                      </a:solidFill>
                      <a:prstDash val="solid"/>
                      <a:round/>
                      <a:headEnd type="none" w="sm" len="sm"/>
                      <a:tailEnd type="none" w="sm" len="sm"/>
                    </a:lnT>
                    <a:lnB w="9525" cap="flat" cmpd="sng">
                      <a:solidFill>
                        <a:srgbClr val="666666"/>
                      </a:solidFill>
                      <a:prstDash val="solid"/>
                      <a:round/>
                      <a:headEnd type="none" w="sm" len="sm"/>
                      <a:tailEnd type="none" w="sm" len="sm"/>
                    </a:lnB>
                  </a:tcPr>
                </a:tc>
                <a:tc>
                  <a:txBody>
                    <a:bodyPr/>
                    <a:lstStyle/>
                    <a:p>
                      <a:pPr marL="0" lvl="0" indent="0" algn="l" rtl="0">
                        <a:lnSpc>
                          <a:spcPct val="100000"/>
                        </a:lnSpc>
                        <a:spcBef>
                          <a:spcPts val="0"/>
                        </a:spcBef>
                        <a:spcAft>
                          <a:spcPts val="0"/>
                        </a:spcAft>
                        <a:buClr>
                          <a:schemeClr val="dk1"/>
                        </a:buClr>
                        <a:buSzPts val="1100"/>
                        <a:buFont typeface="Arial"/>
                        <a:buNone/>
                      </a:pPr>
                      <a:r>
                        <a:rPr lang="fr" sz="1100">
                          <a:solidFill>
                            <a:schemeClr val="dk1"/>
                          </a:solidFill>
                          <a:latin typeface="Calibri"/>
                          <a:ea typeface="Calibri"/>
                          <a:cs typeface="Calibri"/>
                          <a:sym typeface="Calibri"/>
                        </a:rPr>
                        <a:t>    • Médias</a:t>
                      </a:r>
                      <a:endParaRPr sz="1100">
                        <a:solidFill>
                          <a:schemeClr val="dk1"/>
                        </a:solidFill>
                        <a:latin typeface="Calibri"/>
                        <a:ea typeface="Calibri"/>
                        <a:cs typeface="Calibri"/>
                        <a:sym typeface="Calibri"/>
                      </a:endParaRPr>
                    </a:p>
                    <a:p>
                      <a:pPr marL="0" lvl="0" indent="-228600" algn="l" rtl="0">
                        <a:lnSpc>
                          <a:spcPct val="100000"/>
                        </a:lnSpc>
                        <a:spcBef>
                          <a:spcPts val="0"/>
                        </a:spcBef>
                        <a:spcAft>
                          <a:spcPts val="0"/>
                        </a:spcAft>
                        <a:buNone/>
                      </a:pPr>
                      <a:r>
                        <a:rPr lang="fr" sz="1100">
                          <a:solidFill>
                            <a:schemeClr val="dk1"/>
                          </a:solidFill>
                          <a:latin typeface="Calibri"/>
                          <a:ea typeface="Calibri"/>
                          <a:cs typeface="Calibri"/>
                          <a:sym typeface="Calibri"/>
                        </a:rPr>
                        <a:t>           • Vivre ensemble et citoyenneté</a:t>
                      </a:r>
                      <a:endParaRPr/>
                    </a:p>
                  </a:txBody>
                  <a:tcPr marL="91425" marR="91425" marT="91425" marB="91425">
                    <a:lnL w="9525" cap="flat" cmpd="sng">
                      <a:solidFill>
                        <a:srgbClr val="666666"/>
                      </a:solidFill>
                      <a:prstDash val="solid"/>
                      <a:round/>
                      <a:headEnd type="none" w="sm" len="sm"/>
                      <a:tailEnd type="none" w="sm" len="sm"/>
                    </a:lnL>
                    <a:lnR w="9525" cap="flat" cmpd="sng">
                      <a:solidFill>
                        <a:srgbClr val="666666"/>
                      </a:solidFill>
                      <a:prstDash val="solid"/>
                      <a:round/>
                      <a:headEnd type="none" w="sm" len="sm"/>
                      <a:tailEnd type="none" w="sm" len="sm"/>
                    </a:lnR>
                    <a:lnT w="9525" cap="flat" cmpd="sng">
                      <a:solidFill>
                        <a:srgbClr val="666666"/>
                      </a:solidFill>
                      <a:prstDash val="solid"/>
                      <a:round/>
                      <a:headEnd type="none" w="sm" len="sm"/>
                      <a:tailEnd type="none" w="sm" len="sm"/>
                    </a:lnT>
                    <a:lnB w="9525" cap="flat" cmpd="sng">
                      <a:solidFill>
                        <a:srgbClr val="666666"/>
                      </a:solidFill>
                      <a:prstDash val="solid"/>
                      <a:round/>
                      <a:headEnd type="none" w="sm" len="sm"/>
                      <a:tailEnd type="none" w="sm" len="sm"/>
                    </a:lnB>
                  </a:tcPr>
                </a:tc>
                <a:extLst>
                  <a:ext uri="{0D108BD9-81ED-4DB2-BD59-A6C34878D82A}">
                    <a16:rowId xmlns:a16="http://schemas.microsoft.com/office/drawing/2014/main" val="10002"/>
                  </a:ext>
                </a:extLst>
              </a:tr>
            </a:tbl>
          </a:graphicData>
        </a:graphic>
      </p:graphicFrame>
      <p:graphicFrame>
        <p:nvGraphicFramePr>
          <p:cNvPr id="101" name="Google Shape;101;p17"/>
          <p:cNvGraphicFramePr/>
          <p:nvPr/>
        </p:nvGraphicFramePr>
        <p:xfrm>
          <a:off x="352400" y="3324225"/>
          <a:ext cx="6639100" cy="2240205"/>
        </p:xfrm>
        <a:graphic>
          <a:graphicData uri="http://schemas.openxmlformats.org/drawingml/2006/table">
            <a:tbl>
              <a:tblPr>
                <a:noFill/>
                <a:tableStyleId>{BF0B2F3C-BEBD-4649-B992-340E5736D5EF}</a:tableStyleId>
              </a:tblPr>
              <a:tblGrid>
                <a:gridCol w="3319550">
                  <a:extLst>
                    <a:ext uri="{9D8B030D-6E8A-4147-A177-3AD203B41FA5}">
                      <a16:colId xmlns:a16="http://schemas.microsoft.com/office/drawing/2014/main" val="20000"/>
                    </a:ext>
                  </a:extLst>
                </a:gridCol>
                <a:gridCol w="3319550">
                  <a:extLst>
                    <a:ext uri="{9D8B030D-6E8A-4147-A177-3AD203B41FA5}">
                      <a16:colId xmlns:a16="http://schemas.microsoft.com/office/drawing/2014/main" val="20001"/>
                    </a:ext>
                  </a:extLst>
                </a:gridCol>
              </a:tblGrid>
              <a:tr h="365725">
                <a:tc gridSpan="2">
                  <a:txBody>
                    <a:bodyPr/>
                    <a:lstStyle/>
                    <a:p>
                      <a:pPr marL="0" lvl="0" indent="0" algn="ctr" rtl="0">
                        <a:spcBef>
                          <a:spcPts val="0"/>
                        </a:spcBef>
                        <a:spcAft>
                          <a:spcPts val="0"/>
                        </a:spcAft>
                        <a:buNone/>
                      </a:pPr>
                      <a:r>
                        <a:rPr lang="fr" sz="1200" b="1">
                          <a:solidFill>
                            <a:schemeClr val="dk1"/>
                          </a:solidFill>
                          <a:latin typeface="Calibri"/>
                          <a:ea typeface="Calibri"/>
                          <a:cs typeface="Calibri"/>
                          <a:sym typeface="Calibri"/>
                        </a:rPr>
                        <a:t>COMPÉTENCES TRANSVERSALES</a:t>
                      </a:r>
                      <a:endParaRPr/>
                    </a:p>
                  </a:txBody>
                  <a:tcPr marL="91425" marR="91425" marT="91425" marB="91425">
                    <a:lnL w="9525" cap="flat" cmpd="sng">
                      <a:solidFill>
                        <a:srgbClr val="666666"/>
                      </a:solidFill>
                      <a:prstDash val="solid"/>
                      <a:round/>
                      <a:headEnd type="none" w="sm" len="sm"/>
                      <a:tailEnd type="none" w="sm" len="sm"/>
                    </a:lnL>
                    <a:lnR w="9525" cap="flat" cmpd="sng">
                      <a:solidFill>
                        <a:srgbClr val="666666"/>
                      </a:solidFill>
                      <a:prstDash val="solid"/>
                      <a:round/>
                      <a:headEnd type="none" w="sm" len="sm"/>
                      <a:tailEnd type="none" w="sm" len="sm"/>
                    </a:lnR>
                    <a:lnT w="9525" cap="flat" cmpd="sng">
                      <a:solidFill>
                        <a:srgbClr val="666666"/>
                      </a:solidFill>
                      <a:prstDash val="solid"/>
                      <a:round/>
                      <a:headEnd type="none" w="sm" len="sm"/>
                      <a:tailEnd type="none" w="sm" len="sm"/>
                    </a:lnT>
                    <a:lnB w="9525" cap="flat" cmpd="sng">
                      <a:solidFill>
                        <a:srgbClr val="666666"/>
                      </a:solidFill>
                      <a:prstDash val="solid"/>
                      <a:round/>
                      <a:headEnd type="none" w="sm" len="sm"/>
                      <a:tailEnd type="none" w="sm" len="sm"/>
                    </a:lnB>
                    <a:solidFill>
                      <a:srgbClr val="A4C2F4"/>
                    </a:solidFill>
                  </a:tcPr>
                </a:tc>
                <a:tc hMerge="1">
                  <a:txBody>
                    <a:bodyPr/>
                    <a:lstStyle/>
                    <a:p>
                      <a:endParaRPr lang="fr-FR"/>
                    </a:p>
                  </a:txBody>
                  <a:tcPr/>
                </a:tc>
                <a:extLst>
                  <a:ext uri="{0D108BD9-81ED-4DB2-BD59-A6C34878D82A}">
                    <a16:rowId xmlns:a16="http://schemas.microsoft.com/office/drawing/2014/main" val="10000"/>
                  </a:ext>
                </a:extLst>
              </a:tr>
              <a:tr h="853425">
                <a:tc gridSpan="2">
                  <a:txBody>
                    <a:bodyPr/>
                    <a:lstStyle/>
                    <a:p>
                      <a:pPr marL="0" lvl="0" indent="0" algn="ctr" rtl="0">
                        <a:lnSpc>
                          <a:spcPct val="100000"/>
                        </a:lnSpc>
                        <a:spcBef>
                          <a:spcPts val="0"/>
                        </a:spcBef>
                        <a:spcAft>
                          <a:spcPts val="0"/>
                        </a:spcAft>
                        <a:buNone/>
                      </a:pPr>
                      <a:r>
                        <a:rPr lang="fr" sz="1100" i="1">
                          <a:solidFill>
                            <a:schemeClr val="dk1"/>
                          </a:solidFill>
                          <a:latin typeface="Calibri"/>
                          <a:ea typeface="Calibri"/>
                          <a:cs typeface="Calibri"/>
                          <a:sym typeface="Calibri"/>
                        </a:rPr>
                        <a:t>Elles correspondent à des savoir-agir fondés sur la mobilisation et l’utilisation efficaces d’un ensemble de ressources.  Elles sont dites transversales en raison de leur caractère générique et parce qu’elles doivent être promues par tout le personnel de l’école.</a:t>
                      </a:r>
                      <a:endParaRPr sz="1100" i="1">
                        <a:solidFill>
                          <a:schemeClr val="dk1"/>
                        </a:solidFill>
                        <a:latin typeface="Calibri"/>
                        <a:ea typeface="Calibri"/>
                        <a:cs typeface="Calibri"/>
                        <a:sym typeface="Calibri"/>
                      </a:endParaRPr>
                    </a:p>
                    <a:p>
                      <a:pPr marL="0" lvl="0" indent="0" algn="ctr" rtl="0">
                        <a:lnSpc>
                          <a:spcPct val="100000"/>
                        </a:lnSpc>
                        <a:spcBef>
                          <a:spcPts val="0"/>
                        </a:spcBef>
                        <a:spcAft>
                          <a:spcPts val="0"/>
                        </a:spcAft>
                        <a:buNone/>
                      </a:pPr>
                      <a:r>
                        <a:rPr lang="fr" sz="1100" i="1">
                          <a:solidFill>
                            <a:schemeClr val="dk1"/>
                          </a:solidFill>
                          <a:latin typeface="Calibri"/>
                          <a:ea typeface="Calibri"/>
                          <a:cs typeface="Calibri"/>
                          <a:sym typeface="Calibri"/>
                        </a:rPr>
                        <a:t> </a:t>
                      </a:r>
                      <a:r>
                        <a:rPr lang="fr" sz="900" i="1">
                          <a:solidFill>
                            <a:schemeClr val="dk1"/>
                          </a:solidFill>
                          <a:latin typeface="Calibri"/>
                          <a:ea typeface="Calibri"/>
                          <a:cs typeface="Calibri"/>
                          <a:sym typeface="Calibri"/>
                        </a:rPr>
                        <a:t>(Programme de formation de l’école québécoise, p.12)</a:t>
                      </a:r>
                      <a:endParaRPr sz="1100" i="1">
                        <a:solidFill>
                          <a:schemeClr val="dk1"/>
                        </a:solidFill>
                        <a:latin typeface="Calibri"/>
                        <a:ea typeface="Calibri"/>
                        <a:cs typeface="Calibri"/>
                        <a:sym typeface="Calibri"/>
                      </a:endParaRPr>
                    </a:p>
                  </a:txBody>
                  <a:tcPr marL="91425" marR="91425" marT="91425" marB="91425">
                    <a:lnL w="9525" cap="flat" cmpd="sng">
                      <a:solidFill>
                        <a:srgbClr val="666666"/>
                      </a:solidFill>
                      <a:prstDash val="solid"/>
                      <a:round/>
                      <a:headEnd type="none" w="sm" len="sm"/>
                      <a:tailEnd type="none" w="sm" len="sm"/>
                    </a:lnL>
                    <a:lnR w="9525" cap="flat" cmpd="sng">
                      <a:solidFill>
                        <a:srgbClr val="666666"/>
                      </a:solidFill>
                      <a:prstDash val="solid"/>
                      <a:round/>
                      <a:headEnd type="none" w="sm" len="sm"/>
                      <a:tailEnd type="none" w="sm" len="sm"/>
                    </a:lnR>
                    <a:lnT w="9525" cap="flat" cmpd="sng">
                      <a:solidFill>
                        <a:srgbClr val="666666"/>
                      </a:solidFill>
                      <a:prstDash val="solid"/>
                      <a:round/>
                      <a:headEnd type="none" w="sm" len="sm"/>
                      <a:tailEnd type="none" w="sm" len="sm"/>
                    </a:lnT>
                    <a:lnB w="9525" cap="flat" cmpd="sng">
                      <a:solidFill>
                        <a:srgbClr val="666666"/>
                      </a:solidFill>
                      <a:prstDash val="solid"/>
                      <a:round/>
                      <a:headEnd type="none" w="sm" len="sm"/>
                      <a:tailEnd type="none" w="sm" len="sm"/>
                    </a:lnB>
                  </a:tcPr>
                </a:tc>
                <a:tc hMerge="1">
                  <a:txBody>
                    <a:bodyPr/>
                    <a:lstStyle/>
                    <a:p>
                      <a:endParaRPr lang="fr-FR"/>
                    </a:p>
                  </a:txBody>
                  <a:tcPr/>
                </a:tc>
                <a:extLst>
                  <a:ext uri="{0D108BD9-81ED-4DB2-BD59-A6C34878D82A}">
                    <a16:rowId xmlns:a16="http://schemas.microsoft.com/office/drawing/2014/main" val="10001"/>
                  </a:ext>
                </a:extLst>
              </a:tr>
              <a:tr h="1021050">
                <a:tc>
                  <a:txBody>
                    <a:bodyPr/>
                    <a:lstStyle/>
                    <a:p>
                      <a:pPr marL="0" lvl="0" indent="0" algn="l" rtl="0">
                        <a:lnSpc>
                          <a:spcPct val="100000"/>
                        </a:lnSpc>
                        <a:spcBef>
                          <a:spcPts val="0"/>
                        </a:spcBef>
                        <a:spcAft>
                          <a:spcPts val="0"/>
                        </a:spcAft>
                        <a:buNone/>
                      </a:pPr>
                      <a:r>
                        <a:rPr lang="fr" sz="1100">
                          <a:solidFill>
                            <a:schemeClr val="dk1"/>
                          </a:solidFill>
                          <a:latin typeface="Calibri"/>
                          <a:ea typeface="Calibri"/>
                          <a:cs typeface="Calibri"/>
                          <a:sym typeface="Calibri"/>
                        </a:rPr>
                        <a:t>    • Exploiter l’information</a:t>
                      </a:r>
                      <a:endParaRPr sz="1100">
                        <a:solidFill>
                          <a:schemeClr val="dk1"/>
                        </a:solidFill>
                        <a:latin typeface="Calibri"/>
                        <a:ea typeface="Calibri"/>
                        <a:cs typeface="Calibri"/>
                        <a:sym typeface="Calibri"/>
                      </a:endParaRPr>
                    </a:p>
                    <a:p>
                      <a:pPr marL="0" lvl="0" indent="-228600" algn="l" rtl="0">
                        <a:lnSpc>
                          <a:spcPct val="100000"/>
                        </a:lnSpc>
                        <a:spcBef>
                          <a:spcPts val="0"/>
                        </a:spcBef>
                        <a:spcAft>
                          <a:spcPts val="0"/>
                        </a:spcAft>
                        <a:buNone/>
                      </a:pPr>
                      <a:r>
                        <a:rPr lang="fr" sz="1100">
                          <a:solidFill>
                            <a:schemeClr val="dk1"/>
                          </a:solidFill>
                          <a:latin typeface="Calibri"/>
                          <a:ea typeface="Calibri"/>
                          <a:cs typeface="Calibri"/>
                          <a:sym typeface="Calibri"/>
                        </a:rPr>
                        <a:t>           • Résoudre des problèmes</a:t>
                      </a:r>
                      <a:endParaRPr sz="1100">
                        <a:solidFill>
                          <a:schemeClr val="dk1"/>
                        </a:solidFill>
                        <a:latin typeface="Calibri"/>
                        <a:ea typeface="Calibri"/>
                        <a:cs typeface="Calibri"/>
                        <a:sym typeface="Calibri"/>
                      </a:endParaRPr>
                    </a:p>
                    <a:p>
                      <a:pPr marL="0" lvl="0" indent="0" algn="l" rtl="0">
                        <a:lnSpc>
                          <a:spcPct val="100000"/>
                        </a:lnSpc>
                        <a:spcBef>
                          <a:spcPts val="0"/>
                        </a:spcBef>
                        <a:spcAft>
                          <a:spcPts val="0"/>
                        </a:spcAft>
                        <a:buNone/>
                      </a:pPr>
                      <a:r>
                        <a:rPr lang="fr" sz="1100">
                          <a:solidFill>
                            <a:schemeClr val="dk1"/>
                          </a:solidFill>
                          <a:latin typeface="Calibri"/>
                          <a:ea typeface="Calibri"/>
                          <a:cs typeface="Calibri"/>
                          <a:sym typeface="Calibri"/>
                        </a:rPr>
                        <a:t>    • Exercer son jugement critique</a:t>
                      </a:r>
                      <a:endParaRPr sz="1100">
                        <a:solidFill>
                          <a:schemeClr val="dk1"/>
                        </a:solidFill>
                        <a:latin typeface="Calibri"/>
                        <a:ea typeface="Calibri"/>
                        <a:cs typeface="Calibri"/>
                        <a:sym typeface="Calibri"/>
                      </a:endParaRPr>
                    </a:p>
                    <a:p>
                      <a:pPr marL="0" lvl="0" indent="0" algn="l" rtl="0">
                        <a:lnSpc>
                          <a:spcPct val="100000"/>
                        </a:lnSpc>
                        <a:spcBef>
                          <a:spcPts val="0"/>
                        </a:spcBef>
                        <a:spcAft>
                          <a:spcPts val="0"/>
                        </a:spcAft>
                        <a:buNone/>
                      </a:pPr>
                      <a:r>
                        <a:rPr lang="fr" sz="1100">
                          <a:solidFill>
                            <a:schemeClr val="dk1"/>
                          </a:solidFill>
                          <a:latin typeface="Calibri"/>
                          <a:ea typeface="Calibri"/>
                          <a:cs typeface="Calibri"/>
                          <a:sym typeface="Calibri"/>
                        </a:rPr>
                        <a:t>    • Mettre en oeuvre sa pensée créatrice</a:t>
                      </a:r>
                      <a:endParaRPr sz="1100">
                        <a:solidFill>
                          <a:schemeClr val="dk1"/>
                        </a:solidFill>
                        <a:latin typeface="Calibri"/>
                        <a:ea typeface="Calibri"/>
                        <a:cs typeface="Calibri"/>
                        <a:sym typeface="Calibri"/>
                      </a:endParaRPr>
                    </a:p>
                    <a:p>
                      <a:pPr marL="0" lvl="0" indent="0" algn="l" rtl="0">
                        <a:lnSpc>
                          <a:spcPct val="100000"/>
                        </a:lnSpc>
                        <a:spcBef>
                          <a:spcPts val="0"/>
                        </a:spcBef>
                        <a:spcAft>
                          <a:spcPts val="0"/>
                        </a:spcAft>
                        <a:buNone/>
                      </a:pPr>
                      <a:r>
                        <a:rPr lang="fr" sz="1100">
                          <a:solidFill>
                            <a:schemeClr val="dk1"/>
                          </a:solidFill>
                          <a:latin typeface="Calibri"/>
                          <a:ea typeface="Calibri"/>
                          <a:cs typeface="Calibri"/>
                          <a:sym typeface="Calibri"/>
                        </a:rPr>
                        <a:t>    • Se donner des méthodes de travail efficaces</a:t>
                      </a:r>
                      <a:endParaRPr sz="1100">
                        <a:solidFill>
                          <a:schemeClr val="dk1"/>
                        </a:solidFill>
                        <a:latin typeface="Calibri"/>
                        <a:ea typeface="Calibri"/>
                        <a:cs typeface="Calibri"/>
                        <a:sym typeface="Calibri"/>
                      </a:endParaRPr>
                    </a:p>
                  </a:txBody>
                  <a:tcPr marL="91425" marR="91425" marT="91425" marB="91425">
                    <a:lnL w="9525" cap="flat" cmpd="sng">
                      <a:solidFill>
                        <a:srgbClr val="666666"/>
                      </a:solidFill>
                      <a:prstDash val="solid"/>
                      <a:round/>
                      <a:headEnd type="none" w="sm" len="sm"/>
                      <a:tailEnd type="none" w="sm" len="sm"/>
                    </a:lnL>
                    <a:lnR w="9525" cap="flat" cmpd="sng">
                      <a:solidFill>
                        <a:srgbClr val="666666"/>
                      </a:solidFill>
                      <a:prstDash val="solid"/>
                      <a:round/>
                      <a:headEnd type="none" w="sm" len="sm"/>
                      <a:tailEnd type="none" w="sm" len="sm"/>
                    </a:lnR>
                    <a:lnT w="9525" cap="flat" cmpd="sng">
                      <a:solidFill>
                        <a:srgbClr val="666666"/>
                      </a:solidFill>
                      <a:prstDash val="solid"/>
                      <a:round/>
                      <a:headEnd type="none" w="sm" len="sm"/>
                      <a:tailEnd type="none" w="sm" len="sm"/>
                    </a:lnT>
                    <a:lnB w="9525" cap="flat" cmpd="sng">
                      <a:solidFill>
                        <a:srgbClr val="666666"/>
                      </a:solidFill>
                      <a:prstDash val="solid"/>
                      <a:round/>
                      <a:headEnd type="none" w="sm" len="sm"/>
                      <a:tailEnd type="none" w="sm" len="sm"/>
                    </a:lnB>
                  </a:tcPr>
                </a:tc>
                <a:tc>
                  <a:txBody>
                    <a:bodyPr/>
                    <a:lstStyle/>
                    <a:p>
                      <a:pPr marL="0" lvl="0" indent="0" algn="l" rtl="0">
                        <a:lnSpc>
                          <a:spcPct val="100000"/>
                        </a:lnSpc>
                        <a:spcBef>
                          <a:spcPts val="0"/>
                        </a:spcBef>
                        <a:spcAft>
                          <a:spcPts val="0"/>
                        </a:spcAft>
                        <a:buNone/>
                      </a:pPr>
                      <a:r>
                        <a:rPr lang="fr" sz="1100">
                          <a:solidFill>
                            <a:schemeClr val="dk1"/>
                          </a:solidFill>
                          <a:latin typeface="Calibri"/>
                          <a:ea typeface="Calibri"/>
                          <a:cs typeface="Calibri"/>
                          <a:sym typeface="Calibri"/>
                        </a:rPr>
                        <a:t>    • Exploiter les technologies de l’information      </a:t>
                      </a:r>
                      <a:endParaRPr sz="1100">
                        <a:solidFill>
                          <a:schemeClr val="dk1"/>
                        </a:solidFill>
                        <a:latin typeface="Calibri"/>
                        <a:ea typeface="Calibri"/>
                        <a:cs typeface="Calibri"/>
                        <a:sym typeface="Calibri"/>
                      </a:endParaRPr>
                    </a:p>
                    <a:p>
                      <a:pPr marL="0" lvl="0" indent="0" algn="l" rtl="0">
                        <a:lnSpc>
                          <a:spcPct val="100000"/>
                        </a:lnSpc>
                        <a:spcBef>
                          <a:spcPts val="0"/>
                        </a:spcBef>
                        <a:spcAft>
                          <a:spcPts val="0"/>
                        </a:spcAft>
                        <a:buNone/>
                      </a:pPr>
                      <a:r>
                        <a:rPr lang="fr" sz="1100">
                          <a:solidFill>
                            <a:schemeClr val="dk1"/>
                          </a:solidFill>
                          <a:latin typeface="Calibri"/>
                          <a:ea typeface="Calibri"/>
                          <a:cs typeface="Calibri"/>
                          <a:sym typeface="Calibri"/>
                        </a:rPr>
                        <a:t>       et de la communication</a:t>
                      </a:r>
                      <a:endParaRPr sz="1100">
                        <a:solidFill>
                          <a:schemeClr val="dk1"/>
                        </a:solidFill>
                        <a:latin typeface="Calibri"/>
                        <a:ea typeface="Calibri"/>
                        <a:cs typeface="Calibri"/>
                        <a:sym typeface="Calibri"/>
                      </a:endParaRPr>
                    </a:p>
                    <a:p>
                      <a:pPr marL="0" lvl="0" indent="-228600" algn="l" rtl="0">
                        <a:lnSpc>
                          <a:spcPct val="100000"/>
                        </a:lnSpc>
                        <a:spcBef>
                          <a:spcPts val="0"/>
                        </a:spcBef>
                        <a:spcAft>
                          <a:spcPts val="0"/>
                        </a:spcAft>
                        <a:buNone/>
                      </a:pPr>
                      <a:r>
                        <a:rPr lang="fr" sz="1100">
                          <a:solidFill>
                            <a:schemeClr val="dk1"/>
                          </a:solidFill>
                          <a:latin typeface="Calibri"/>
                          <a:ea typeface="Calibri"/>
                          <a:cs typeface="Calibri"/>
                          <a:sym typeface="Calibri"/>
                        </a:rPr>
                        <a:t>           • Structurer son identité</a:t>
                      </a:r>
                      <a:endParaRPr sz="1100">
                        <a:solidFill>
                          <a:schemeClr val="dk1"/>
                        </a:solidFill>
                        <a:latin typeface="Calibri"/>
                        <a:ea typeface="Calibri"/>
                        <a:cs typeface="Calibri"/>
                        <a:sym typeface="Calibri"/>
                      </a:endParaRPr>
                    </a:p>
                    <a:p>
                      <a:pPr marL="0" lvl="0" indent="-228600" algn="l" rtl="0">
                        <a:lnSpc>
                          <a:spcPct val="100000"/>
                        </a:lnSpc>
                        <a:spcBef>
                          <a:spcPts val="0"/>
                        </a:spcBef>
                        <a:spcAft>
                          <a:spcPts val="0"/>
                        </a:spcAft>
                        <a:buNone/>
                      </a:pPr>
                      <a:r>
                        <a:rPr lang="fr" sz="1100">
                          <a:solidFill>
                            <a:schemeClr val="dk1"/>
                          </a:solidFill>
                          <a:latin typeface="Calibri"/>
                          <a:ea typeface="Calibri"/>
                          <a:cs typeface="Calibri"/>
                          <a:sym typeface="Calibri"/>
                        </a:rPr>
                        <a:t>           • Coopérer</a:t>
                      </a:r>
                      <a:endParaRPr sz="1100">
                        <a:solidFill>
                          <a:schemeClr val="dk1"/>
                        </a:solidFill>
                        <a:latin typeface="Calibri"/>
                        <a:ea typeface="Calibri"/>
                        <a:cs typeface="Calibri"/>
                        <a:sym typeface="Calibri"/>
                      </a:endParaRPr>
                    </a:p>
                    <a:p>
                      <a:pPr marL="0" lvl="0" indent="-228600" algn="l" rtl="0">
                        <a:lnSpc>
                          <a:spcPct val="100000"/>
                        </a:lnSpc>
                        <a:spcBef>
                          <a:spcPts val="0"/>
                        </a:spcBef>
                        <a:spcAft>
                          <a:spcPts val="0"/>
                        </a:spcAft>
                        <a:buNone/>
                      </a:pPr>
                      <a:r>
                        <a:rPr lang="fr" sz="1100">
                          <a:solidFill>
                            <a:schemeClr val="dk1"/>
                          </a:solidFill>
                          <a:latin typeface="Calibri"/>
                          <a:ea typeface="Calibri"/>
                          <a:cs typeface="Calibri"/>
                          <a:sym typeface="Calibri"/>
                        </a:rPr>
                        <a:t>           • Communiquer de façon appropriée</a:t>
                      </a:r>
                      <a:endParaRPr sz="1100">
                        <a:solidFill>
                          <a:schemeClr val="dk1"/>
                        </a:solidFill>
                        <a:latin typeface="Calibri"/>
                        <a:ea typeface="Calibri"/>
                        <a:cs typeface="Calibri"/>
                        <a:sym typeface="Calibri"/>
                      </a:endParaRPr>
                    </a:p>
                  </a:txBody>
                  <a:tcPr marL="91425" marR="91425" marT="91425" marB="91425">
                    <a:lnL w="9525" cap="flat" cmpd="sng">
                      <a:solidFill>
                        <a:srgbClr val="666666"/>
                      </a:solidFill>
                      <a:prstDash val="solid"/>
                      <a:round/>
                      <a:headEnd type="none" w="sm" len="sm"/>
                      <a:tailEnd type="none" w="sm" len="sm"/>
                    </a:lnL>
                    <a:lnR w="9525" cap="flat" cmpd="sng">
                      <a:solidFill>
                        <a:srgbClr val="666666"/>
                      </a:solidFill>
                      <a:prstDash val="solid"/>
                      <a:round/>
                      <a:headEnd type="none" w="sm" len="sm"/>
                      <a:tailEnd type="none" w="sm" len="sm"/>
                    </a:lnR>
                    <a:lnT w="9525" cap="flat" cmpd="sng">
                      <a:solidFill>
                        <a:srgbClr val="666666"/>
                      </a:solidFill>
                      <a:prstDash val="solid"/>
                      <a:round/>
                      <a:headEnd type="none" w="sm" len="sm"/>
                      <a:tailEnd type="none" w="sm" len="sm"/>
                    </a:lnT>
                    <a:lnB w="9525" cap="flat" cmpd="sng">
                      <a:solidFill>
                        <a:srgbClr val="666666"/>
                      </a:solidFill>
                      <a:prstDash val="solid"/>
                      <a:round/>
                      <a:headEnd type="none" w="sm" len="sm"/>
                      <a:tailEnd type="none" w="sm" len="sm"/>
                    </a:lnB>
                  </a:tcPr>
                </a:tc>
                <a:extLst>
                  <a:ext uri="{0D108BD9-81ED-4DB2-BD59-A6C34878D82A}">
                    <a16:rowId xmlns:a16="http://schemas.microsoft.com/office/drawing/2014/main" val="10002"/>
                  </a:ext>
                </a:extLst>
              </a:tr>
            </a:tbl>
          </a:graphicData>
        </a:graphic>
      </p:graphicFrame>
      <p:graphicFrame>
        <p:nvGraphicFramePr>
          <p:cNvPr id="102" name="Google Shape;102;p17"/>
          <p:cNvGraphicFramePr/>
          <p:nvPr/>
        </p:nvGraphicFramePr>
        <p:xfrm>
          <a:off x="352400" y="5724525"/>
          <a:ext cx="6639100" cy="365730"/>
        </p:xfrm>
        <a:graphic>
          <a:graphicData uri="http://schemas.openxmlformats.org/drawingml/2006/table">
            <a:tbl>
              <a:tblPr>
                <a:noFill/>
                <a:tableStyleId>{BF0B2F3C-BEBD-4649-B992-340E5736D5EF}</a:tableStyleId>
              </a:tblPr>
              <a:tblGrid>
                <a:gridCol w="3319550">
                  <a:extLst>
                    <a:ext uri="{9D8B030D-6E8A-4147-A177-3AD203B41FA5}">
                      <a16:colId xmlns:a16="http://schemas.microsoft.com/office/drawing/2014/main" val="20000"/>
                    </a:ext>
                  </a:extLst>
                </a:gridCol>
                <a:gridCol w="3319550">
                  <a:extLst>
                    <a:ext uri="{9D8B030D-6E8A-4147-A177-3AD203B41FA5}">
                      <a16:colId xmlns:a16="http://schemas.microsoft.com/office/drawing/2014/main" val="20001"/>
                    </a:ext>
                  </a:extLst>
                </a:gridCol>
              </a:tblGrid>
              <a:tr h="365725">
                <a:tc gridSpan="2">
                  <a:txBody>
                    <a:bodyPr/>
                    <a:lstStyle/>
                    <a:p>
                      <a:pPr marL="0" lvl="0" indent="0" algn="ctr" rtl="0">
                        <a:spcBef>
                          <a:spcPts val="0"/>
                        </a:spcBef>
                        <a:spcAft>
                          <a:spcPts val="0"/>
                        </a:spcAft>
                        <a:buNone/>
                      </a:pPr>
                      <a:r>
                        <a:rPr lang="fr" sz="1200" b="1">
                          <a:solidFill>
                            <a:schemeClr val="dk1"/>
                          </a:solidFill>
                          <a:latin typeface="Calibri"/>
                          <a:ea typeface="Calibri"/>
                          <a:cs typeface="Calibri"/>
                          <a:sym typeface="Calibri"/>
                        </a:rPr>
                        <a:t>5 DOMAINES DE DÉVELOPPEMENT</a:t>
                      </a:r>
                      <a:endParaRPr/>
                    </a:p>
                  </a:txBody>
                  <a:tcPr marL="91425" marR="91425" marT="91425" marB="91425">
                    <a:lnL w="9525" cap="flat" cmpd="sng">
                      <a:solidFill>
                        <a:srgbClr val="666666"/>
                      </a:solidFill>
                      <a:prstDash val="solid"/>
                      <a:round/>
                      <a:headEnd type="none" w="sm" len="sm"/>
                      <a:tailEnd type="none" w="sm" len="sm"/>
                    </a:lnL>
                    <a:lnR w="9525" cap="flat" cmpd="sng">
                      <a:solidFill>
                        <a:srgbClr val="666666"/>
                      </a:solidFill>
                      <a:prstDash val="solid"/>
                      <a:round/>
                      <a:headEnd type="none" w="sm" len="sm"/>
                      <a:tailEnd type="none" w="sm" len="sm"/>
                    </a:lnR>
                    <a:lnT w="9525" cap="flat" cmpd="sng">
                      <a:solidFill>
                        <a:srgbClr val="666666"/>
                      </a:solidFill>
                      <a:prstDash val="solid"/>
                      <a:round/>
                      <a:headEnd type="none" w="sm" len="sm"/>
                      <a:tailEnd type="none" w="sm" len="sm"/>
                    </a:lnT>
                    <a:lnB w="9525" cap="flat" cmpd="sng">
                      <a:solidFill>
                        <a:srgbClr val="666666"/>
                      </a:solidFill>
                      <a:prstDash val="solid"/>
                      <a:round/>
                      <a:headEnd type="none" w="sm" len="sm"/>
                      <a:tailEnd type="none" w="sm" len="sm"/>
                    </a:lnB>
                    <a:solidFill>
                      <a:srgbClr val="A4C2F4"/>
                    </a:solidFill>
                  </a:tcPr>
                </a:tc>
                <a:tc hMerge="1">
                  <a:txBody>
                    <a:bodyPr/>
                    <a:lstStyle/>
                    <a:p>
                      <a:endParaRPr lang="fr-FR"/>
                    </a:p>
                  </a:txBody>
                  <a:tcPr/>
                </a:tc>
                <a:extLst>
                  <a:ext uri="{0D108BD9-81ED-4DB2-BD59-A6C34878D82A}">
                    <a16:rowId xmlns:a16="http://schemas.microsoft.com/office/drawing/2014/main" val="10000"/>
                  </a:ext>
                </a:extLst>
              </a:tr>
            </a:tbl>
          </a:graphicData>
        </a:graphic>
      </p:graphicFrame>
      <p:sp>
        <p:nvSpPr>
          <p:cNvPr id="103" name="Google Shape;103;p17"/>
          <p:cNvSpPr txBox="1"/>
          <p:nvPr/>
        </p:nvSpPr>
        <p:spPr>
          <a:xfrm>
            <a:off x="352425" y="6134100"/>
            <a:ext cx="6839100" cy="523200"/>
          </a:xfrm>
          <a:prstGeom prst="rect">
            <a:avLst/>
          </a:prstGeom>
          <a:noFill/>
          <a:ln>
            <a:noFill/>
          </a:ln>
        </p:spPr>
        <p:txBody>
          <a:bodyPr spcFirstLastPara="1" wrap="square" lIns="91425" tIns="91425" rIns="91425" bIns="91425" anchor="t" anchorCtr="0">
            <a:spAutoFit/>
          </a:bodyPr>
          <a:lstStyle/>
          <a:p>
            <a:pPr marL="0" lvl="0" indent="0" algn="l" rtl="0">
              <a:lnSpc>
                <a:spcPct val="100000"/>
              </a:lnSpc>
              <a:spcBef>
                <a:spcPts val="0"/>
              </a:spcBef>
              <a:spcAft>
                <a:spcPts val="0"/>
              </a:spcAft>
              <a:buNone/>
            </a:pPr>
            <a:r>
              <a:rPr lang="fr" sz="1100">
                <a:latin typeface="Calibri"/>
                <a:ea typeface="Calibri"/>
                <a:cs typeface="Calibri"/>
                <a:sym typeface="Calibri"/>
              </a:rPr>
              <a:t>Les activités sont planifiées et organisées en fonction des stades de développement et des besoins des élèves.  Ainsi, des activités variées permettent à ceux-ci de s’épanouir pleinement dans toutes les sphères de leur développement.</a:t>
            </a:r>
            <a:endParaRPr/>
          </a:p>
        </p:txBody>
      </p:sp>
      <p:sp>
        <p:nvSpPr>
          <p:cNvPr id="104" name="Google Shape;104;p17"/>
          <p:cNvSpPr/>
          <p:nvPr/>
        </p:nvSpPr>
        <p:spPr>
          <a:xfrm>
            <a:off x="2686050" y="7848600"/>
            <a:ext cx="1981200" cy="692700"/>
          </a:xfrm>
          <a:prstGeom prst="ellipse">
            <a:avLst/>
          </a:prstGeom>
          <a:solidFill>
            <a:srgbClr val="98FFD6"/>
          </a:solidFill>
          <a:ln w="9525" cap="flat" cmpd="sng">
            <a:solidFill>
              <a:srgbClr val="98FFD6"/>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fr" sz="1200" b="1">
                <a:latin typeface="Calibri"/>
                <a:ea typeface="Calibri"/>
                <a:cs typeface="Calibri"/>
                <a:sym typeface="Calibri"/>
              </a:rPr>
              <a:t>Développement global de l’enfant</a:t>
            </a:r>
            <a:endParaRPr sz="1200" b="1">
              <a:latin typeface="Calibri"/>
              <a:ea typeface="Calibri"/>
              <a:cs typeface="Calibri"/>
              <a:sym typeface="Calibri"/>
            </a:endParaRPr>
          </a:p>
        </p:txBody>
      </p:sp>
      <p:sp>
        <p:nvSpPr>
          <p:cNvPr id="105" name="Google Shape;105;p17"/>
          <p:cNvSpPr/>
          <p:nvPr/>
        </p:nvSpPr>
        <p:spPr>
          <a:xfrm>
            <a:off x="944950" y="6750600"/>
            <a:ext cx="2522100" cy="871200"/>
          </a:xfrm>
          <a:prstGeom prst="roundRect">
            <a:avLst>
              <a:gd name="adj" fmla="val 16667"/>
            </a:avLst>
          </a:prstGeom>
          <a:solidFill>
            <a:srgbClr val="2FABFF"/>
          </a:solidFill>
          <a:ln w="9525" cap="flat" cmpd="sng">
            <a:solidFill>
              <a:srgbClr val="2FABFF"/>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fr" sz="1300" b="1">
                <a:latin typeface="Calibri"/>
                <a:ea typeface="Calibri"/>
                <a:cs typeface="Calibri"/>
                <a:sym typeface="Calibri"/>
              </a:rPr>
              <a:t>Physique et moteur</a:t>
            </a:r>
            <a:endParaRPr sz="1300" b="1">
              <a:latin typeface="Calibri"/>
              <a:ea typeface="Calibri"/>
              <a:cs typeface="Calibri"/>
              <a:sym typeface="Calibri"/>
            </a:endParaRPr>
          </a:p>
          <a:p>
            <a:pPr marL="0" lvl="0" indent="0" algn="ctr" rtl="0">
              <a:spcBef>
                <a:spcPts val="0"/>
              </a:spcBef>
              <a:spcAft>
                <a:spcPts val="0"/>
              </a:spcAft>
              <a:buNone/>
            </a:pPr>
            <a:r>
              <a:rPr lang="fr" sz="1000">
                <a:latin typeface="Calibri"/>
                <a:ea typeface="Calibri"/>
                <a:cs typeface="Calibri"/>
                <a:sym typeface="Calibri"/>
              </a:rPr>
              <a:t>Motricité globale et fine, schéma corporel, latéralité, organisation perceptive, spatiale, temporelle et rythmique,...</a:t>
            </a:r>
            <a:endParaRPr sz="1000">
              <a:latin typeface="Calibri"/>
              <a:ea typeface="Calibri"/>
              <a:cs typeface="Calibri"/>
              <a:sym typeface="Calibri"/>
            </a:endParaRPr>
          </a:p>
        </p:txBody>
      </p:sp>
      <p:sp>
        <p:nvSpPr>
          <p:cNvPr id="106" name="Google Shape;106;p17"/>
          <p:cNvSpPr/>
          <p:nvPr/>
        </p:nvSpPr>
        <p:spPr>
          <a:xfrm>
            <a:off x="3781425" y="6736800"/>
            <a:ext cx="2522100" cy="898800"/>
          </a:xfrm>
          <a:prstGeom prst="roundRect">
            <a:avLst>
              <a:gd name="adj" fmla="val 16667"/>
            </a:avLst>
          </a:prstGeom>
          <a:solidFill>
            <a:srgbClr val="99FF79"/>
          </a:solidFill>
          <a:ln w="9525" cap="flat" cmpd="sng">
            <a:solidFill>
              <a:srgbClr val="99FF79"/>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fr" sz="1300" b="1">
                <a:latin typeface="Calibri"/>
                <a:ea typeface="Calibri"/>
                <a:cs typeface="Calibri"/>
                <a:sym typeface="Calibri"/>
              </a:rPr>
              <a:t>Affectif</a:t>
            </a:r>
            <a:endParaRPr sz="1300" b="1">
              <a:latin typeface="Calibri"/>
              <a:ea typeface="Calibri"/>
              <a:cs typeface="Calibri"/>
              <a:sym typeface="Calibri"/>
            </a:endParaRPr>
          </a:p>
          <a:p>
            <a:pPr marL="0" lvl="0" indent="0" algn="ctr" rtl="0">
              <a:spcBef>
                <a:spcPts val="0"/>
              </a:spcBef>
              <a:spcAft>
                <a:spcPts val="0"/>
              </a:spcAft>
              <a:buNone/>
            </a:pPr>
            <a:r>
              <a:rPr lang="fr" sz="1000">
                <a:latin typeface="Calibri"/>
                <a:ea typeface="Calibri"/>
                <a:cs typeface="Calibri"/>
                <a:sym typeface="Calibri"/>
              </a:rPr>
              <a:t>Confiance en soi, autonomie, goûts et intérêts, expression des besoins et des émotions,...</a:t>
            </a:r>
            <a:endParaRPr sz="1000">
              <a:latin typeface="Calibri"/>
              <a:ea typeface="Calibri"/>
              <a:cs typeface="Calibri"/>
              <a:sym typeface="Calibri"/>
            </a:endParaRPr>
          </a:p>
        </p:txBody>
      </p:sp>
      <p:sp>
        <p:nvSpPr>
          <p:cNvPr id="107" name="Google Shape;107;p17"/>
          <p:cNvSpPr/>
          <p:nvPr/>
        </p:nvSpPr>
        <p:spPr>
          <a:xfrm>
            <a:off x="209550" y="7789800"/>
            <a:ext cx="2400300" cy="898800"/>
          </a:xfrm>
          <a:prstGeom prst="roundRect">
            <a:avLst>
              <a:gd name="adj" fmla="val 16667"/>
            </a:avLst>
          </a:prstGeom>
          <a:solidFill>
            <a:srgbClr val="FFCD2D"/>
          </a:solidFill>
          <a:ln w="9525" cap="flat" cmpd="sng">
            <a:solidFill>
              <a:srgbClr val="FFCD2D"/>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fr" sz="1300" b="1">
                <a:latin typeface="Calibri"/>
                <a:ea typeface="Calibri"/>
                <a:cs typeface="Calibri"/>
                <a:sym typeface="Calibri"/>
              </a:rPr>
              <a:t>Cognitif</a:t>
            </a:r>
            <a:endParaRPr sz="1300" b="1">
              <a:latin typeface="Calibri"/>
              <a:ea typeface="Calibri"/>
              <a:cs typeface="Calibri"/>
              <a:sym typeface="Calibri"/>
            </a:endParaRPr>
          </a:p>
          <a:p>
            <a:pPr marL="0" lvl="0" indent="0" algn="ctr" rtl="0">
              <a:spcBef>
                <a:spcPts val="0"/>
              </a:spcBef>
              <a:spcAft>
                <a:spcPts val="0"/>
              </a:spcAft>
              <a:buNone/>
            </a:pPr>
            <a:r>
              <a:rPr lang="fr" sz="1000">
                <a:latin typeface="Calibri"/>
                <a:ea typeface="Calibri"/>
                <a:cs typeface="Calibri"/>
                <a:sym typeface="Calibri"/>
              </a:rPr>
              <a:t>Créativité, curiosité, expérimentation,</a:t>
            </a:r>
            <a:endParaRPr sz="1000">
              <a:latin typeface="Calibri"/>
              <a:ea typeface="Calibri"/>
              <a:cs typeface="Calibri"/>
              <a:sym typeface="Calibri"/>
            </a:endParaRPr>
          </a:p>
          <a:p>
            <a:pPr marL="0" lvl="0" indent="0" algn="ctr" rtl="0">
              <a:spcBef>
                <a:spcPts val="0"/>
              </a:spcBef>
              <a:spcAft>
                <a:spcPts val="0"/>
              </a:spcAft>
              <a:buNone/>
            </a:pPr>
            <a:r>
              <a:rPr lang="fr" sz="1000">
                <a:latin typeface="Calibri"/>
                <a:ea typeface="Calibri"/>
                <a:cs typeface="Calibri"/>
                <a:sym typeface="Calibri"/>
              </a:rPr>
              <a:t>raisonnement, réflexion, résolution de problèmes,...</a:t>
            </a:r>
            <a:endParaRPr sz="1000">
              <a:latin typeface="Calibri"/>
              <a:ea typeface="Calibri"/>
              <a:cs typeface="Calibri"/>
              <a:sym typeface="Calibri"/>
            </a:endParaRPr>
          </a:p>
        </p:txBody>
      </p:sp>
      <p:sp>
        <p:nvSpPr>
          <p:cNvPr id="108" name="Google Shape;108;p17"/>
          <p:cNvSpPr/>
          <p:nvPr/>
        </p:nvSpPr>
        <p:spPr>
          <a:xfrm>
            <a:off x="4743450" y="7867500"/>
            <a:ext cx="2400300" cy="871200"/>
          </a:xfrm>
          <a:prstGeom prst="roundRect">
            <a:avLst>
              <a:gd name="adj" fmla="val 16667"/>
            </a:avLst>
          </a:prstGeom>
          <a:solidFill>
            <a:srgbClr val="FF3B3B"/>
          </a:solidFill>
          <a:ln w="9525" cap="flat" cmpd="sng">
            <a:solidFill>
              <a:srgbClr val="FF3B3B"/>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fr" sz="1300" b="1">
                <a:latin typeface="Calibri"/>
                <a:ea typeface="Calibri"/>
                <a:cs typeface="Calibri"/>
                <a:sym typeface="Calibri"/>
              </a:rPr>
              <a:t>Social</a:t>
            </a:r>
            <a:endParaRPr sz="1300" b="1">
              <a:latin typeface="Calibri"/>
              <a:ea typeface="Calibri"/>
              <a:cs typeface="Calibri"/>
              <a:sym typeface="Calibri"/>
            </a:endParaRPr>
          </a:p>
          <a:p>
            <a:pPr marL="0" lvl="0" indent="0" algn="ctr" rtl="0">
              <a:spcBef>
                <a:spcPts val="0"/>
              </a:spcBef>
              <a:spcAft>
                <a:spcPts val="0"/>
              </a:spcAft>
              <a:buNone/>
            </a:pPr>
            <a:r>
              <a:rPr lang="fr" sz="1000">
                <a:latin typeface="Calibri"/>
                <a:ea typeface="Calibri"/>
                <a:cs typeface="Calibri"/>
                <a:sym typeface="Calibri"/>
              </a:rPr>
              <a:t>Relation avec les pairs et les adultes, conscience des autres, sentiment d’appartenance, résolution de conflits,...</a:t>
            </a:r>
            <a:endParaRPr sz="1000">
              <a:latin typeface="Calibri"/>
              <a:ea typeface="Calibri"/>
              <a:cs typeface="Calibri"/>
              <a:sym typeface="Calibri"/>
            </a:endParaRPr>
          </a:p>
        </p:txBody>
      </p:sp>
      <p:sp>
        <p:nvSpPr>
          <p:cNvPr id="109" name="Google Shape;109;p17"/>
          <p:cNvSpPr/>
          <p:nvPr/>
        </p:nvSpPr>
        <p:spPr>
          <a:xfrm>
            <a:off x="2457450" y="8758575"/>
            <a:ext cx="2400300" cy="871200"/>
          </a:xfrm>
          <a:prstGeom prst="roundRect">
            <a:avLst>
              <a:gd name="adj" fmla="val 16667"/>
            </a:avLst>
          </a:prstGeom>
          <a:solidFill>
            <a:srgbClr val="BA8CDC"/>
          </a:solidFill>
          <a:ln w="9525" cap="flat" cmpd="sng">
            <a:solidFill>
              <a:srgbClr val="BA8CDC"/>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fr" sz="1300" b="1">
                <a:latin typeface="Calibri"/>
                <a:ea typeface="Calibri"/>
                <a:cs typeface="Calibri"/>
                <a:sym typeface="Calibri"/>
              </a:rPr>
              <a:t>Langagier</a:t>
            </a:r>
            <a:endParaRPr sz="1300" b="1">
              <a:latin typeface="Calibri"/>
              <a:ea typeface="Calibri"/>
              <a:cs typeface="Calibri"/>
              <a:sym typeface="Calibri"/>
            </a:endParaRPr>
          </a:p>
          <a:p>
            <a:pPr marL="0" lvl="0" indent="0" algn="ctr" rtl="0">
              <a:spcBef>
                <a:spcPts val="0"/>
              </a:spcBef>
              <a:spcAft>
                <a:spcPts val="0"/>
              </a:spcAft>
              <a:buNone/>
            </a:pPr>
            <a:r>
              <a:rPr lang="fr" sz="1000">
                <a:latin typeface="Calibri"/>
                <a:ea typeface="Calibri"/>
                <a:cs typeface="Calibri"/>
                <a:sym typeface="Calibri"/>
              </a:rPr>
              <a:t>Communication, compréhension, écoute, vocabulaire, explication, lecture,...</a:t>
            </a:r>
            <a:endParaRPr sz="1000">
              <a:latin typeface="Calibri"/>
              <a:ea typeface="Calibri"/>
              <a:cs typeface="Calibri"/>
              <a:sym typeface="Calibri"/>
            </a:endParaRPr>
          </a:p>
        </p:txBody>
      </p:sp>
      <p:sp>
        <p:nvSpPr>
          <p:cNvPr id="110" name="Google Shape;110;p17"/>
          <p:cNvSpPr/>
          <p:nvPr/>
        </p:nvSpPr>
        <p:spPr>
          <a:xfrm>
            <a:off x="4533900" y="8120888"/>
            <a:ext cx="266700" cy="152400"/>
          </a:xfrm>
          <a:prstGeom prst="rightArrow">
            <a:avLst>
              <a:gd name="adj1" fmla="val 50000"/>
              <a:gd name="adj2" fmla="val 50000"/>
            </a:avLst>
          </a:prstGeom>
          <a:solidFill>
            <a:srgbClr val="666666"/>
          </a:solidFill>
          <a:ln w="9525" cap="flat" cmpd="sng">
            <a:solidFill>
              <a:srgbClr val="66666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 name="Google Shape;111;p17"/>
          <p:cNvSpPr/>
          <p:nvPr/>
        </p:nvSpPr>
        <p:spPr>
          <a:xfrm rot="10800000">
            <a:off x="2461914" y="8114003"/>
            <a:ext cx="266700" cy="152400"/>
          </a:xfrm>
          <a:prstGeom prst="rightArrow">
            <a:avLst>
              <a:gd name="adj1" fmla="val 50000"/>
              <a:gd name="adj2" fmla="val 50000"/>
            </a:avLst>
          </a:prstGeom>
          <a:solidFill>
            <a:srgbClr val="666666"/>
          </a:solidFill>
          <a:ln w="9525" cap="flat" cmpd="sng">
            <a:solidFill>
              <a:srgbClr val="66666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 name="Google Shape;112;p17"/>
          <p:cNvSpPr/>
          <p:nvPr/>
        </p:nvSpPr>
        <p:spPr>
          <a:xfrm rot="5400000">
            <a:off x="3538600" y="8611838"/>
            <a:ext cx="266700" cy="152400"/>
          </a:xfrm>
          <a:prstGeom prst="rightArrow">
            <a:avLst>
              <a:gd name="adj1" fmla="val 50000"/>
              <a:gd name="adj2" fmla="val 50000"/>
            </a:avLst>
          </a:prstGeom>
          <a:solidFill>
            <a:srgbClr val="666666"/>
          </a:solidFill>
          <a:ln w="9525" cap="flat" cmpd="sng">
            <a:solidFill>
              <a:srgbClr val="66666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 name="Google Shape;113;p17"/>
          <p:cNvSpPr/>
          <p:nvPr/>
        </p:nvSpPr>
        <p:spPr>
          <a:xfrm rot="-4005039">
            <a:off x="4000576" y="7715073"/>
            <a:ext cx="266762" cy="152407"/>
          </a:xfrm>
          <a:prstGeom prst="rightArrow">
            <a:avLst>
              <a:gd name="adj1" fmla="val 50000"/>
              <a:gd name="adj2" fmla="val 50000"/>
            </a:avLst>
          </a:prstGeom>
          <a:solidFill>
            <a:srgbClr val="666666"/>
          </a:solidFill>
          <a:ln w="9525" cap="flat" cmpd="sng">
            <a:solidFill>
              <a:srgbClr val="66666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 name="Google Shape;114;p17"/>
          <p:cNvSpPr/>
          <p:nvPr/>
        </p:nvSpPr>
        <p:spPr>
          <a:xfrm rot="-6184900">
            <a:off x="3105418" y="7707865"/>
            <a:ext cx="266414" cy="152523"/>
          </a:xfrm>
          <a:prstGeom prst="rightArrow">
            <a:avLst>
              <a:gd name="adj1" fmla="val 50000"/>
              <a:gd name="adj2" fmla="val 50000"/>
            </a:avLst>
          </a:prstGeom>
          <a:solidFill>
            <a:srgbClr val="666666"/>
          </a:solidFill>
          <a:ln w="9525" cap="flat" cmpd="sng">
            <a:solidFill>
              <a:srgbClr val="66666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115" name="Google Shape;115;p17"/>
          <p:cNvPicPr preferRelativeResize="0"/>
          <p:nvPr/>
        </p:nvPicPr>
        <p:blipFill>
          <a:blip r:embed="rId3">
            <a:alphaModFix/>
          </a:blip>
          <a:stretch>
            <a:fillRect/>
          </a:stretch>
        </p:blipFill>
        <p:spPr>
          <a:xfrm>
            <a:off x="152400" y="-14375"/>
            <a:ext cx="1390650" cy="56250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19"/>
        <p:cNvGrpSpPr/>
        <p:nvPr/>
      </p:nvGrpSpPr>
      <p:grpSpPr>
        <a:xfrm>
          <a:off x="0" y="0"/>
          <a:ext cx="0" cy="0"/>
          <a:chOff x="0" y="0"/>
          <a:chExt cx="0" cy="0"/>
        </a:xfrm>
      </p:grpSpPr>
      <p:graphicFrame>
        <p:nvGraphicFramePr>
          <p:cNvPr id="120" name="Google Shape;120;p18"/>
          <p:cNvGraphicFramePr/>
          <p:nvPr/>
        </p:nvGraphicFramePr>
        <p:xfrm>
          <a:off x="345250" y="1842125"/>
          <a:ext cx="6586550" cy="7802490"/>
        </p:xfrm>
        <a:graphic>
          <a:graphicData uri="http://schemas.openxmlformats.org/drawingml/2006/table">
            <a:tbl>
              <a:tblPr>
                <a:noFill/>
                <a:tableStyleId>{BF0B2F3C-BEBD-4649-B992-340E5736D5EF}</a:tableStyleId>
              </a:tblPr>
              <a:tblGrid>
                <a:gridCol w="6586550">
                  <a:extLst>
                    <a:ext uri="{9D8B030D-6E8A-4147-A177-3AD203B41FA5}">
                      <a16:colId xmlns:a16="http://schemas.microsoft.com/office/drawing/2014/main" val="20000"/>
                    </a:ext>
                  </a:extLst>
                </a:gridCol>
              </a:tblGrid>
              <a:tr h="0">
                <a:tc>
                  <a:txBody>
                    <a:bodyPr/>
                    <a:lstStyle/>
                    <a:p>
                      <a:pPr marL="0" lvl="0" indent="0" algn="ctr" rtl="0">
                        <a:spcBef>
                          <a:spcPts val="0"/>
                        </a:spcBef>
                        <a:spcAft>
                          <a:spcPts val="0"/>
                        </a:spcAft>
                        <a:buNone/>
                      </a:pPr>
                      <a:r>
                        <a:rPr lang="fr" b="1">
                          <a:latin typeface="Calibri"/>
                          <a:ea typeface="Calibri"/>
                          <a:cs typeface="Calibri"/>
                          <a:sym typeface="Calibri"/>
                        </a:rPr>
                        <a:t>Objectif</a:t>
                      </a:r>
                      <a:endParaRPr b="1">
                        <a:latin typeface="Calibri"/>
                        <a:ea typeface="Calibri"/>
                        <a:cs typeface="Calibri"/>
                        <a:sym typeface="Calibri"/>
                      </a:endParaRPr>
                    </a:p>
                  </a:txBody>
                  <a:tcPr marL="91425" marR="91425" marT="91425" marB="91425">
                    <a:lnL w="9525" cap="flat" cmpd="sng">
                      <a:solidFill>
                        <a:srgbClr val="4A86E8"/>
                      </a:solidFill>
                      <a:prstDash val="solid"/>
                      <a:round/>
                      <a:headEnd type="none" w="sm" len="sm"/>
                      <a:tailEnd type="none" w="sm" len="sm"/>
                    </a:lnL>
                    <a:lnR w="9525" cap="flat" cmpd="sng">
                      <a:solidFill>
                        <a:srgbClr val="4A86E8"/>
                      </a:solidFill>
                      <a:prstDash val="solid"/>
                      <a:round/>
                      <a:headEnd type="none" w="sm" len="sm"/>
                      <a:tailEnd type="none" w="sm" len="sm"/>
                    </a:lnR>
                    <a:lnT w="9525" cap="flat" cmpd="sng">
                      <a:solidFill>
                        <a:srgbClr val="4A86E8"/>
                      </a:solidFill>
                      <a:prstDash val="solid"/>
                      <a:round/>
                      <a:headEnd type="none" w="sm" len="sm"/>
                      <a:tailEnd type="none" w="sm" len="sm"/>
                    </a:lnT>
                    <a:lnB w="9525" cap="flat" cmpd="sng">
                      <a:solidFill>
                        <a:srgbClr val="666666"/>
                      </a:solidFill>
                      <a:prstDash val="solid"/>
                      <a:round/>
                      <a:headEnd type="none" w="sm" len="sm"/>
                      <a:tailEnd type="none" w="sm" len="sm"/>
                    </a:lnB>
                    <a:solidFill>
                      <a:srgbClr val="A4C2F4"/>
                    </a:solidFill>
                  </a:tcPr>
                </a:tc>
                <a:extLst>
                  <a:ext uri="{0D108BD9-81ED-4DB2-BD59-A6C34878D82A}">
                    <a16:rowId xmlns:a16="http://schemas.microsoft.com/office/drawing/2014/main" val="10000"/>
                  </a:ext>
                </a:extLst>
              </a:tr>
              <a:tr h="396200">
                <a:tc>
                  <a:txBody>
                    <a:bodyPr/>
                    <a:lstStyle/>
                    <a:p>
                      <a:pPr marL="0" lvl="0" indent="0" algn="l" rtl="0">
                        <a:spcBef>
                          <a:spcPts val="0"/>
                        </a:spcBef>
                        <a:spcAft>
                          <a:spcPts val="0"/>
                        </a:spcAft>
                        <a:buNone/>
                      </a:pPr>
                      <a:r>
                        <a:rPr lang="fr" sz="1100" dirty="0">
                          <a:highlight>
                            <a:srgbClr val="00FFFF"/>
                          </a:highlight>
                          <a:latin typeface="Calibri"/>
                          <a:ea typeface="Calibri"/>
                          <a:cs typeface="Calibri"/>
                          <a:sym typeface="Calibri"/>
                        </a:rPr>
                        <a:t>Si c’est un objectif en lien avec le code de vie</a:t>
                      </a:r>
                      <a:endParaRPr sz="1100" dirty="0">
                        <a:highlight>
                          <a:srgbClr val="00FFFF"/>
                        </a:highlight>
                        <a:latin typeface="Calibri"/>
                        <a:ea typeface="Calibri"/>
                        <a:cs typeface="Calibri"/>
                        <a:sym typeface="Calibri"/>
                      </a:endParaRPr>
                    </a:p>
                  </a:txBody>
                  <a:tcPr marL="91425" marR="91425" marT="91425" marB="91425">
                    <a:lnL w="9525" cap="flat" cmpd="sng">
                      <a:solidFill>
                        <a:srgbClr val="666666"/>
                      </a:solidFill>
                      <a:prstDash val="solid"/>
                      <a:round/>
                      <a:headEnd type="none" w="sm" len="sm"/>
                      <a:tailEnd type="none" w="sm" len="sm"/>
                    </a:lnL>
                    <a:lnR w="9525" cap="flat" cmpd="sng">
                      <a:solidFill>
                        <a:srgbClr val="666666"/>
                      </a:solidFill>
                      <a:prstDash val="solid"/>
                      <a:round/>
                      <a:headEnd type="none" w="sm" len="sm"/>
                      <a:tailEnd type="none" w="sm" len="sm"/>
                    </a:lnR>
                    <a:lnT w="9525" cap="flat" cmpd="sng">
                      <a:solidFill>
                        <a:srgbClr val="666666"/>
                      </a:solidFill>
                      <a:prstDash val="solid"/>
                      <a:round/>
                      <a:headEnd type="none" w="sm" len="sm"/>
                      <a:tailEnd type="none" w="sm" len="sm"/>
                    </a:lnT>
                    <a:lnB w="9525" cap="flat" cmpd="sng">
                      <a:solidFill>
                        <a:srgbClr val="4A86E8"/>
                      </a:solidFill>
                      <a:prstDash val="solid"/>
                      <a:round/>
                      <a:headEnd type="none" w="sm" len="sm"/>
                      <a:tailEnd type="none" w="sm" len="sm"/>
                    </a:lnB>
                  </a:tcPr>
                </a:tc>
                <a:extLst>
                  <a:ext uri="{0D108BD9-81ED-4DB2-BD59-A6C34878D82A}">
                    <a16:rowId xmlns:a16="http://schemas.microsoft.com/office/drawing/2014/main" val="10001"/>
                  </a:ext>
                </a:extLst>
              </a:tr>
              <a:tr h="396200">
                <a:tc>
                  <a:txBody>
                    <a:bodyPr/>
                    <a:lstStyle/>
                    <a:p>
                      <a:pPr marL="0" lvl="0" indent="0" algn="ctr" rtl="0">
                        <a:spcBef>
                          <a:spcPts val="0"/>
                        </a:spcBef>
                        <a:spcAft>
                          <a:spcPts val="0"/>
                        </a:spcAft>
                        <a:buNone/>
                      </a:pPr>
                      <a:r>
                        <a:rPr lang="fr" b="1">
                          <a:latin typeface="Calibri"/>
                          <a:ea typeface="Calibri"/>
                          <a:cs typeface="Calibri"/>
                          <a:sym typeface="Calibri"/>
                        </a:rPr>
                        <a:t>Moyen(s) du service de garde</a:t>
                      </a:r>
                      <a:endParaRPr sz="1100" b="1">
                        <a:highlight>
                          <a:srgbClr val="00FFFF"/>
                        </a:highlight>
                        <a:latin typeface="Calibri"/>
                        <a:ea typeface="Calibri"/>
                        <a:cs typeface="Calibri"/>
                        <a:sym typeface="Calibri"/>
                      </a:endParaRPr>
                    </a:p>
                  </a:txBody>
                  <a:tcPr marL="91425" marR="91425" marT="91425" marB="91425">
                    <a:lnL w="9525" cap="flat" cmpd="sng">
                      <a:solidFill>
                        <a:srgbClr val="4A86E8"/>
                      </a:solidFill>
                      <a:prstDash val="solid"/>
                      <a:round/>
                      <a:headEnd type="none" w="sm" len="sm"/>
                      <a:tailEnd type="none" w="sm" len="sm"/>
                    </a:lnL>
                    <a:lnR w="9525" cap="flat" cmpd="sng">
                      <a:solidFill>
                        <a:srgbClr val="4A86E8"/>
                      </a:solidFill>
                      <a:prstDash val="solid"/>
                      <a:round/>
                      <a:headEnd type="none" w="sm" len="sm"/>
                      <a:tailEnd type="none" w="sm" len="sm"/>
                    </a:lnR>
                    <a:lnT w="9525" cap="flat" cmpd="sng">
                      <a:solidFill>
                        <a:srgbClr val="4A86E8"/>
                      </a:solidFill>
                      <a:prstDash val="solid"/>
                      <a:round/>
                      <a:headEnd type="none" w="sm" len="sm"/>
                      <a:tailEnd type="none" w="sm" len="sm"/>
                    </a:lnT>
                    <a:lnB w="9525" cap="flat" cmpd="sng">
                      <a:solidFill>
                        <a:srgbClr val="666666"/>
                      </a:solidFill>
                      <a:prstDash val="solid"/>
                      <a:round/>
                      <a:headEnd type="none" w="sm" len="sm"/>
                      <a:tailEnd type="none" w="sm" len="sm"/>
                    </a:lnB>
                    <a:solidFill>
                      <a:srgbClr val="A4C2F4"/>
                    </a:solidFill>
                  </a:tcPr>
                </a:tc>
                <a:extLst>
                  <a:ext uri="{0D108BD9-81ED-4DB2-BD59-A6C34878D82A}">
                    <a16:rowId xmlns:a16="http://schemas.microsoft.com/office/drawing/2014/main" val="10002"/>
                  </a:ext>
                </a:extLst>
              </a:tr>
              <a:tr h="396200">
                <a:tc>
                  <a:txBody>
                    <a:bodyPr/>
                    <a:lstStyle/>
                    <a:p>
                      <a:pPr marL="0" lvl="0" indent="0" algn="l" rtl="0">
                        <a:spcBef>
                          <a:spcPts val="0"/>
                        </a:spcBef>
                        <a:spcAft>
                          <a:spcPts val="0"/>
                        </a:spcAft>
                        <a:buNone/>
                      </a:pPr>
                      <a:r>
                        <a:rPr lang="fr" sz="1100">
                          <a:highlight>
                            <a:srgbClr val="00FFFF"/>
                          </a:highlight>
                          <a:latin typeface="Calibri"/>
                          <a:ea typeface="Calibri"/>
                          <a:cs typeface="Calibri"/>
                          <a:sym typeface="Calibri"/>
                        </a:rPr>
                        <a:t>Exemples de moyens :</a:t>
                      </a:r>
                      <a:endParaRPr sz="1100">
                        <a:highlight>
                          <a:srgbClr val="00FFFF"/>
                        </a:highlight>
                        <a:latin typeface="Calibri"/>
                        <a:ea typeface="Calibri"/>
                        <a:cs typeface="Calibri"/>
                        <a:sym typeface="Calibri"/>
                      </a:endParaRPr>
                    </a:p>
                    <a:p>
                      <a:pPr marL="0" lvl="0" indent="0" algn="l" rtl="0">
                        <a:spcBef>
                          <a:spcPts val="0"/>
                        </a:spcBef>
                        <a:spcAft>
                          <a:spcPts val="0"/>
                        </a:spcAft>
                        <a:buNone/>
                      </a:pPr>
                      <a:r>
                        <a:rPr lang="fr" sz="1100">
                          <a:highlight>
                            <a:srgbClr val="00FFFF"/>
                          </a:highlight>
                          <a:latin typeface="Calibri"/>
                          <a:ea typeface="Calibri"/>
                          <a:cs typeface="Calibri"/>
                          <a:sym typeface="Calibri"/>
                        </a:rPr>
                        <a:t>- Avoir une compréhension commune du code de vie</a:t>
                      </a:r>
                      <a:endParaRPr sz="1100">
                        <a:highlight>
                          <a:srgbClr val="00FFFF"/>
                        </a:highlight>
                        <a:latin typeface="Calibri"/>
                        <a:ea typeface="Calibri"/>
                        <a:cs typeface="Calibri"/>
                        <a:sym typeface="Calibri"/>
                      </a:endParaRPr>
                    </a:p>
                    <a:p>
                      <a:pPr marL="0" lvl="0" indent="0" algn="l" rtl="0">
                        <a:spcBef>
                          <a:spcPts val="0"/>
                        </a:spcBef>
                        <a:spcAft>
                          <a:spcPts val="0"/>
                        </a:spcAft>
                        <a:buNone/>
                      </a:pPr>
                      <a:r>
                        <a:rPr lang="fr" sz="1100">
                          <a:highlight>
                            <a:srgbClr val="00FFFF"/>
                          </a:highlight>
                          <a:latin typeface="Calibri"/>
                          <a:ea typeface="Calibri"/>
                          <a:cs typeface="Calibri"/>
                          <a:sym typeface="Calibri"/>
                        </a:rPr>
                        <a:t>- Afficher les règles dans chaque lieu utilisé par le service de garde</a:t>
                      </a:r>
                      <a:endParaRPr sz="1100">
                        <a:highlight>
                          <a:srgbClr val="00FFFF"/>
                        </a:highlight>
                        <a:latin typeface="Calibri"/>
                        <a:ea typeface="Calibri"/>
                        <a:cs typeface="Calibri"/>
                        <a:sym typeface="Calibri"/>
                      </a:endParaRPr>
                    </a:p>
                    <a:p>
                      <a:pPr marL="0" lvl="0" indent="0" algn="l" rtl="0">
                        <a:spcBef>
                          <a:spcPts val="0"/>
                        </a:spcBef>
                        <a:spcAft>
                          <a:spcPts val="0"/>
                        </a:spcAft>
                        <a:buNone/>
                      </a:pPr>
                      <a:r>
                        <a:rPr lang="fr" sz="1100">
                          <a:highlight>
                            <a:srgbClr val="00FFFF"/>
                          </a:highlight>
                          <a:latin typeface="Calibri"/>
                          <a:ea typeface="Calibri"/>
                          <a:cs typeface="Calibri"/>
                          <a:sym typeface="Calibri"/>
                        </a:rPr>
                        <a:t>- Enseigner les comportements attendus</a:t>
                      </a:r>
                      <a:endParaRPr sz="1100">
                        <a:highlight>
                          <a:srgbClr val="00FFFF"/>
                        </a:highlight>
                        <a:latin typeface="Calibri"/>
                        <a:ea typeface="Calibri"/>
                        <a:cs typeface="Calibri"/>
                        <a:sym typeface="Calibri"/>
                      </a:endParaRPr>
                    </a:p>
                    <a:p>
                      <a:pPr marL="0" lvl="0" indent="0" algn="l" rtl="0">
                        <a:spcBef>
                          <a:spcPts val="0"/>
                        </a:spcBef>
                        <a:spcAft>
                          <a:spcPts val="0"/>
                        </a:spcAft>
                        <a:buClr>
                          <a:schemeClr val="dk1"/>
                        </a:buClr>
                        <a:buSzPts val="1100"/>
                        <a:buFont typeface="Arial"/>
                        <a:buNone/>
                      </a:pPr>
                      <a:r>
                        <a:rPr lang="fr" sz="1100">
                          <a:solidFill>
                            <a:schemeClr val="dk1"/>
                          </a:solidFill>
                          <a:highlight>
                            <a:srgbClr val="00FFFF"/>
                          </a:highlight>
                          <a:latin typeface="Calibri"/>
                          <a:ea typeface="Calibri"/>
                          <a:cs typeface="Calibri"/>
                          <a:sym typeface="Calibri"/>
                        </a:rPr>
                        <a:t>- Utiliser la démarche de résolution des conflits privilégiée dans l’école</a:t>
                      </a:r>
                      <a:endParaRPr sz="1100">
                        <a:highlight>
                          <a:srgbClr val="00FFFF"/>
                        </a:highlight>
                        <a:latin typeface="Calibri"/>
                        <a:ea typeface="Calibri"/>
                        <a:cs typeface="Calibri"/>
                        <a:sym typeface="Calibri"/>
                      </a:endParaRPr>
                    </a:p>
                    <a:p>
                      <a:pPr marL="0" lvl="0" indent="0" algn="l" rtl="0">
                        <a:spcBef>
                          <a:spcPts val="0"/>
                        </a:spcBef>
                        <a:spcAft>
                          <a:spcPts val="0"/>
                        </a:spcAft>
                        <a:buNone/>
                      </a:pPr>
                      <a:r>
                        <a:rPr lang="fr" sz="1100">
                          <a:highlight>
                            <a:srgbClr val="00FFFF"/>
                          </a:highlight>
                          <a:latin typeface="Calibri"/>
                          <a:ea typeface="Calibri"/>
                          <a:cs typeface="Calibri"/>
                          <a:sym typeface="Calibri"/>
                        </a:rPr>
                        <a:t>- Établir des règles de fonctionnement propres au service de garde</a:t>
                      </a:r>
                      <a:endParaRPr sz="1100">
                        <a:highlight>
                          <a:srgbClr val="00FFFF"/>
                        </a:highlight>
                        <a:latin typeface="Calibri"/>
                        <a:ea typeface="Calibri"/>
                        <a:cs typeface="Calibri"/>
                        <a:sym typeface="Calibri"/>
                      </a:endParaRPr>
                    </a:p>
                  </a:txBody>
                  <a:tcPr marL="91425" marR="91425" marT="91425" marB="91425">
                    <a:lnL w="9525" cap="flat" cmpd="sng">
                      <a:solidFill>
                        <a:srgbClr val="666666"/>
                      </a:solidFill>
                      <a:prstDash val="solid"/>
                      <a:round/>
                      <a:headEnd type="none" w="sm" len="sm"/>
                      <a:tailEnd type="none" w="sm" len="sm"/>
                    </a:lnL>
                    <a:lnR w="9525" cap="flat" cmpd="sng">
                      <a:solidFill>
                        <a:srgbClr val="666666"/>
                      </a:solidFill>
                      <a:prstDash val="solid"/>
                      <a:round/>
                      <a:headEnd type="none" w="sm" len="sm"/>
                      <a:tailEnd type="none" w="sm" len="sm"/>
                    </a:lnR>
                    <a:lnT w="9525" cap="flat" cmpd="sng">
                      <a:solidFill>
                        <a:srgbClr val="666666"/>
                      </a:solidFill>
                      <a:prstDash val="solid"/>
                      <a:round/>
                      <a:headEnd type="none" w="sm" len="sm"/>
                      <a:tailEnd type="none" w="sm" len="sm"/>
                    </a:lnT>
                    <a:lnB w="9525" cap="flat" cmpd="sng">
                      <a:solidFill>
                        <a:srgbClr val="9E9E9E"/>
                      </a:solidFill>
                      <a:prstDash val="solid"/>
                      <a:round/>
                      <a:headEnd type="none" w="sm" len="sm"/>
                      <a:tailEnd type="none" w="sm" len="sm"/>
                    </a:lnB>
                  </a:tcPr>
                </a:tc>
                <a:extLst>
                  <a:ext uri="{0D108BD9-81ED-4DB2-BD59-A6C34878D82A}">
                    <a16:rowId xmlns:a16="http://schemas.microsoft.com/office/drawing/2014/main" val="10003"/>
                  </a:ext>
                </a:extLst>
              </a:tr>
              <a:tr h="396200">
                <a:tc>
                  <a:txBody>
                    <a:bodyPr/>
                    <a:lstStyle/>
                    <a:p>
                      <a:pPr marL="0" lvl="0" indent="0" algn="ctr" rtl="0">
                        <a:spcBef>
                          <a:spcPts val="0"/>
                        </a:spcBef>
                        <a:spcAft>
                          <a:spcPts val="0"/>
                        </a:spcAft>
                        <a:buNone/>
                      </a:pPr>
                      <a:r>
                        <a:rPr lang="fr" b="1">
                          <a:latin typeface="Calibri"/>
                          <a:ea typeface="Calibri"/>
                          <a:cs typeface="Calibri"/>
                          <a:sym typeface="Calibri"/>
                        </a:rPr>
                        <a:t>Objectif</a:t>
                      </a:r>
                      <a:endParaRPr sz="1100" b="1">
                        <a:highlight>
                          <a:srgbClr val="00FFFF"/>
                        </a:highlight>
                        <a:latin typeface="Calibri"/>
                        <a:ea typeface="Calibri"/>
                        <a:cs typeface="Calibri"/>
                        <a:sym typeface="Calibri"/>
                      </a:endParaRPr>
                    </a:p>
                  </a:txBody>
                  <a:tcPr marL="91425" marR="91425" marT="91425" marB="91425">
                    <a:lnL w="9525" cap="flat" cmpd="sng">
                      <a:solidFill>
                        <a:srgbClr val="4A86E8"/>
                      </a:solidFill>
                      <a:prstDash val="solid"/>
                      <a:round/>
                      <a:headEnd type="none" w="sm" len="sm"/>
                      <a:tailEnd type="none" w="sm" len="sm"/>
                    </a:lnL>
                    <a:lnR w="9525" cap="flat" cmpd="sng">
                      <a:solidFill>
                        <a:srgbClr val="4A86E8"/>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666666"/>
                      </a:solidFill>
                      <a:prstDash val="solid"/>
                      <a:round/>
                      <a:headEnd type="none" w="sm" len="sm"/>
                      <a:tailEnd type="none" w="sm" len="sm"/>
                    </a:lnB>
                    <a:solidFill>
                      <a:srgbClr val="A4C2F4"/>
                    </a:solidFill>
                  </a:tcPr>
                </a:tc>
                <a:extLst>
                  <a:ext uri="{0D108BD9-81ED-4DB2-BD59-A6C34878D82A}">
                    <a16:rowId xmlns:a16="http://schemas.microsoft.com/office/drawing/2014/main" val="10004"/>
                  </a:ext>
                </a:extLst>
              </a:tr>
              <a:tr h="396200">
                <a:tc>
                  <a:txBody>
                    <a:bodyPr/>
                    <a:lstStyle/>
                    <a:p>
                      <a:pPr marL="0" lvl="0" indent="0" algn="l" rtl="0">
                        <a:spcBef>
                          <a:spcPts val="0"/>
                        </a:spcBef>
                        <a:spcAft>
                          <a:spcPts val="0"/>
                        </a:spcAft>
                        <a:buNone/>
                      </a:pPr>
                      <a:r>
                        <a:rPr lang="fr" sz="1100">
                          <a:highlight>
                            <a:srgbClr val="00FFFF"/>
                          </a:highlight>
                          <a:latin typeface="Calibri"/>
                          <a:ea typeface="Calibri"/>
                          <a:cs typeface="Calibri"/>
                          <a:sym typeface="Calibri"/>
                        </a:rPr>
                        <a:t>Si c’est un objectif en lien avec le développement des compétences socioémotionnelles</a:t>
                      </a:r>
                      <a:endParaRPr sz="1100">
                        <a:highlight>
                          <a:srgbClr val="00FFFF"/>
                        </a:highlight>
                        <a:latin typeface="Calibri"/>
                        <a:ea typeface="Calibri"/>
                        <a:cs typeface="Calibri"/>
                        <a:sym typeface="Calibri"/>
                      </a:endParaRPr>
                    </a:p>
                  </a:txBody>
                  <a:tcPr marL="91425" marR="91425" marT="91425" marB="91425">
                    <a:lnL w="9525" cap="flat" cmpd="sng">
                      <a:solidFill>
                        <a:srgbClr val="666666"/>
                      </a:solidFill>
                      <a:prstDash val="solid"/>
                      <a:round/>
                      <a:headEnd type="none" w="sm" len="sm"/>
                      <a:tailEnd type="none" w="sm" len="sm"/>
                    </a:lnL>
                    <a:lnR w="9525" cap="flat" cmpd="sng">
                      <a:solidFill>
                        <a:srgbClr val="666666"/>
                      </a:solidFill>
                      <a:prstDash val="solid"/>
                      <a:round/>
                      <a:headEnd type="none" w="sm" len="sm"/>
                      <a:tailEnd type="none" w="sm" len="sm"/>
                    </a:lnR>
                    <a:lnT w="9525" cap="flat" cmpd="sng">
                      <a:solidFill>
                        <a:srgbClr val="666666"/>
                      </a:solidFill>
                      <a:prstDash val="solid"/>
                      <a:round/>
                      <a:headEnd type="none" w="sm" len="sm"/>
                      <a:tailEnd type="none" w="sm" len="sm"/>
                    </a:lnT>
                    <a:lnB w="9525" cap="flat" cmpd="sng">
                      <a:solidFill>
                        <a:srgbClr val="4A86E8"/>
                      </a:solidFill>
                      <a:prstDash val="solid"/>
                      <a:round/>
                      <a:headEnd type="none" w="sm" len="sm"/>
                      <a:tailEnd type="none" w="sm" len="sm"/>
                    </a:lnB>
                  </a:tcPr>
                </a:tc>
                <a:extLst>
                  <a:ext uri="{0D108BD9-81ED-4DB2-BD59-A6C34878D82A}">
                    <a16:rowId xmlns:a16="http://schemas.microsoft.com/office/drawing/2014/main" val="10005"/>
                  </a:ext>
                </a:extLst>
              </a:tr>
              <a:tr h="396200">
                <a:tc>
                  <a:txBody>
                    <a:bodyPr/>
                    <a:lstStyle/>
                    <a:p>
                      <a:pPr marL="0" lvl="0" indent="0" algn="ctr" rtl="0">
                        <a:spcBef>
                          <a:spcPts val="0"/>
                        </a:spcBef>
                        <a:spcAft>
                          <a:spcPts val="0"/>
                        </a:spcAft>
                        <a:buNone/>
                      </a:pPr>
                      <a:r>
                        <a:rPr lang="fr" b="1">
                          <a:latin typeface="Calibri"/>
                          <a:ea typeface="Calibri"/>
                          <a:cs typeface="Calibri"/>
                          <a:sym typeface="Calibri"/>
                        </a:rPr>
                        <a:t>Moyen(s) du service de garde</a:t>
                      </a:r>
                      <a:endParaRPr sz="1100" b="1">
                        <a:highlight>
                          <a:srgbClr val="00FFFF"/>
                        </a:highlight>
                        <a:latin typeface="Calibri"/>
                        <a:ea typeface="Calibri"/>
                        <a:cs typeface="Calibri"/>
                        <a:sym typeface="Calibri"/>
                      </a:endParaRPr>
                    </a:p>
                  </a:txBody>
                  <a:tcPr marL="91425" marR="91425" marT="91425" marB="91425">
                    <a:lnL w="9525" cap="flat" cmpd="sng">
                      <a:solidFill>
                        <a:srgbClr val="4A86E8"/>
                      </a:solidFill>
                      <a:prstDash val="solid"/>
                      <a:round/>
                      <a:headEnd type="none" w="sm" len="sm"/>
                      <a:tailEnd type="none" w="sm" len="sm"/>
                    </a:lnL>
                    <a:lnR w="9525" cap="flat" cmpd="sng">
                      <a:solidFill>
                        <a:srgbClr val="4A86E8"/>
                      </a:solidFill>
                      <a:prstDash val="solid"/>
                      <a:round/>
                      <a:headEnd type="none" w="sm" len="sm"/>
                      <a:tailEnd type="none" w="sm" len="sm"/>
                    </a:lnR>
                    <a:lnT w="9525" cap="flat" cmpd="sng">
                      <a:solidFill>
                        <a:srgbClr val="4A86E8"/>
                      </a:solidFill>
                      <a:prstDash val="solid"/>
                      <a:round/>
                      <a:headEnd type="none" w="sm" len="sm"/>
                      <a:tailEnd type="none" w="sm" len="sm"/>
                    </a:lnT>
                    <a:lnB w="9525" cap="flat" cmpd="sng">
                      <a:solidFill>
                        <a:srgbClr val="666666"/>
                      </a:solidFill>
                      <a:prstDash val="solid"/>
                      <a:round/>
                      <a:headEnd type="none" w="sm" len="sm"/>
                      <a:tailEnd type="none" w="sm" len="sm"/>
                    </a:lnB>
                    <a:solidFill>
                      <a:srgbClr val="A4C2F4"/>
                    </a:solidFill>
                  </a:tcPr>
                </a:tc>
                <a:extLst>
                  <a:ext uri="{0D108BD9-81ED-4DB2-BD59-A6C34878D82A}">
                    <a16:rowId xmlns:a16="http://schemas.microsoft.com/office/drawing/2014/main" val="10006"/>
                  </a:ext>
                </a:extLst>
              </a:tr>
              <a:tr h="396200">
                <a:tc>
                  <a:txBody>
                    <a:bodyPr/>
                    <a:lstStyle/>
                    <a:p>
                      <a:pPr marL="0" lvl="0" indent="0" algn="l" rtl="0">
                        <a:spcBef>
                          <a:spcPts val="0"/>
                        </a:spcBef>
                        <a:spcAft>
                          <a:spcPts val="0"/>
                        </a:spcAft>
                        <a:buNone/>
                      </a:pPr>
                      <a:r>
                        <a:rPr lang="fr" sz="1100">
                          <a:highlight>
                            <a:srgbClr val="00FFFF"/>
                          </a:highlight>
                          <a:latin typeface="Calibri"/>
                          <a:ea typeface="Calibri"/>
                          <a:cs typeface="Calibri"/>
                          <a:sym typeface="Calibri"/>
                        </a:rPr>
                        <a:t>Exemples de moyens :</a:t>
                      </a:r>
                      <a:endParaRPr sz="1100">
                        <a:highlight>
                          <a:srgbClr val="00FFFF"/>
                        </a:highlight>
                        <a:latin typeface="Calibri"/>
                        <a:ea typeface="Calibri"/>
                        <a:cs typeface="Calibri"/>
                        <a:sym typeface="Calibri"/>
                      </a:endParaRPr>
                    </a:p>
                    <a:p>
                      <a:pPr marL="0" lvl="0" indent="0" algn="l" rtl="0">
                        <a:spcBef>
                          <a:spcPts val="0"/>
                        </a:spcBef>
                        <a:spcAft>
                          <a:spcPts val="0"/>
                        </a:spcAft>
                        <a:buNone/>
                      </a:pPr>
                      <a:r>
                        <a:rPr lang="fr" sz="1100">
                          <a:highlight>
                            <a:srgbClr val="00FFFF"/>
                          </a:highlight>
                          <a:latin typeface="Calibri"/>
                          <a:ea typeface="Calibri"/>
                          <a:cs typeface="Calibri"/>
                          <a:sym typeface="Calibri"/>
                        </a:rPr>
                        <a:t>- Favoriser un environnement aux apprentissages socioémotionnels</a:t>
                      </a:r>
                      <a:endParaRPr sz="1100">
                        <a:highlight>
                          <a:srgbClr val="00FFFF"/>
                        </a:highlight>
                        <a:latin typeface="Calibri"/>
                        <a:ea typeface="Calibri"/>
                        <a:cs typeface="Calibri"/>
                        <a:sym typeface="Calibri"/>
                      </a:endParaRPr>
                    </a:p>
                    <a:p>
                      <a:pPr marL="0" lvl="0" indent="0" algn="l" rtl="0">
                        <a:spcBef>
                          <a:spcPts val="0"/>
                        </a:spcBef>
                        <a:spcAft>
                          <a:spcPts val="0"/>
                        </a:spcAft>
                        <a:buNone/>
                      </a:pPr>
                      <a:r>
                        <a:rPr lang="fr" sz="1100">
                          <a:highlight>
                            <a:srgbClr val="00FFFF"/>
                          </a:highlight>
                          <a:latin typeface="Calibri"/>
                          <a:ea typeface="Calibri"/>
                          <a:cs typeface="Calibri"/>
                          <a:sym typeface="Calibri"/>
                        </a:rPr>
                        <a:t>       - Utiliser différents locaux</a:t>
                      </a:r>
                      <a:endParaRPr sz="1100">
                        <a:highlight>
                          <a:srgbClr val="00FFFF"/>
                        </a:highlight>
                        <a:latin typeface="Calibri"/>
                        <a:ea typeface="Calibri"/>
                        <a:cs typeface="Calibri"/>
                        <a:sym typeface="Calibri"/>
                      </a:endParaRPr>
                    </a:p>
                    <a:p>
                      <a:pPr marL="0" lvl="0" indent="0" algn="l" rtl="0">
                        <a:spcBef>
                          <a:spcPts val="0"/>
                        </a:spcBef>
                        <a:spcAft>
                          <a:spcPts val="0"/>
                        </a:spcAft>
                        <a:buNone/>
                      </a:pPr>
                      <a:r>
                        <a:rPr lang="fr" sz="1100">
                          <a:highlight>
                            <a:srgbClr val="00FFFF"/>
                          </a:highlight>
                          <a:latin typeface="Calibri"/>
                          <a:ea typeface="Calibri"/>
                          <a:cs typeface="Calibri"/>
                          <a:sym typeface="Calibri"/>
                        </a:rPr>
                        <a:t>       - Organiser et guider les transitions   </a:t>
                      </a:r>
                      <a:endParaRPr sz="1100">
                        <a:highlight>
                          <a:srgbClr val="00FFFF"/>
                        </a:highlight>
                        <a:latin typeface="Calibri"/>
                        <a:ea typeface="Calibri"/>
                        <a:cs typeface="Calibri"/>
                        <a:sym typeface="Calibri"/>
                      </a:endParaRPr>
                    </a:p>
                    <a:p>
                      <a:pPr marL="0" lvl="0" indent="0" algn="l" rtl="0">
                        <a:spcBef>
                          <a:spcPts val="0"/>
                        </a:spcBef>
                        <a:spcAft>
                          <a:spcPts val="0"/>
                        </a:spcAft>
                        <a:buNone/>
                      </a:pPr>
                      <a:r>
                        <a:rPr lang="fr" sz="1100">
                          <a:highlight>
                            <a:srgbClr val="00FFFF"/>
                          </a:highlight>
                          <a:latin typeface="Calibri"/>
                          <a:ea typeface="Calibri"/>
                          <a:cs typeface="Calibri"/>
                          <a:sym typeface="Calibri"/>
                        </a:rPr>
                        <a:t>       - Assurer des contextes de repas conviviaux</a:t>
                      </a:r>
                      <a:endParaRPr sz="1100">
                        <a:highlight>
                          <a:srgbClr val="00FFFF"/>
                        </a:highlight>
                        <a:latin typeface="Calibri"/>
                        <a:ea typeface="Calibri"/>
                        <a:cs typeface="Calibri"/>
                        <a:sym typeface="Calibri"/>
                      </a:endParaRPr>
                    </a:p>
                    <a:p>
                      <a:pPr marL="0" lvl="0" indent="0" algn="l" rtl="0">
                        <a:spcBef>
                          <a:spcPts val="0"/>
                        </a:spcBef>
                        <a:spcAft>
                          <a:spcPts val="0"/>
                        </a:spcAft>
                        <a:buNone/>
                      </a:pPr>
                      <a:r>
                        <a:rPr lang="fr" sz="1100">
                          <a:highlight>
                            <a:srgbClr val="00FFFF"/>
                          </a:highlight>
                          <a:latin typeface="Calibri"/>
                          <a:ea typeface="Calibri"/>
                          <a:cs typeface="Calibri"/>
                          <a:sym typeface="Calibri"/>
                        </a:rPr>
                        <a:t>- Planifier des activités qui développent les sphères affectives et sociales</a:t>
                      </a:r>
                      <a:endParaRPr sz="1100">
                        <a:highlight>
                          <a:srgbClr val="00FFFF"/>
                        </a:highlight>
                        <a:latin typeface="Calibri"/>
                        <a:ea typeface="Calibri"/>
                        <a:cs typeface="Calibri"/>
                        <a:sym typeface="Calibri"/>
                      </a:endParaRPr>
                    </a:p>
                    <a:p>
                      <a:pPr marL="0" lvl="0" indent="0" algn="l" rtl="0">
                        <a:spcBef>
                          <a:spcPts val="0"/>
                        </a:spcBef>
                        <a:spcAft>
                          <a:spcPts val="0"/>
                        </a:spcAft>
                        <a:buNone/>
                      </a:pPr>
                      <a:r>
                        <a:rPr lang="fr" sz="1100">
                          <a:highlight>
                            <a:srgbClr val="00FFFF"/>
                          </a:highlight>
                          <a:latin typeface="Calibri"/>
                          <a:ea typeface="Calibri"/>
                          <a:cs typeface="Calibri"/>
                          <a:sym typeface="Calibri"/>
                        </a:rPr>
                        <a:t>- Planifier selon les intérêts des élèves</a:t>
                      </a:r>
                      <a:endParaRPr sz="1100">
                        <a:highlight>
                          <a:srgbClr val="00FFFF"/>
                        </a:highlight>
                        <a:latin typeface="Calibri"/>
                        <a:ea typeface="Calibri"/>
                        <a:cs typeface="Calibri"/>
                        <a:sym typeface="Calibri"/>
                      </a:endParaRPr>
                    </a:p>
                    <a:p>
                      <a:pPr marL="0" lvl="0" indent="0" algn="l" rtl="0">
                        <a:spcBef>
                          <a:spcPts val="0"/>
                        </a:spcBef>
                        <a:spcAft>
                          <a:spcPts val="0"/>
                        </a:spcAft>
                        <a:buNone/>
                      </a:pPr>
                      <a:r>
                        <a:rPr lang="fr" sz="1100">
                          <a:highlight>
                            <a:srgbClr val="00FFFF"/>
                          </a:highlight>
                          <a:latin typeface="Calibri"/>
                          <a:ea typeface="Calibri"/>
                          <a:cs typeface="Calibri"/>
                          <a:sym typeface="Calibri"/>
                        </a:rPr>
                        <a:t>- Varier les choix d’activités</a:t>
                      </a:r>
                      <a:endParaRPr sz="1100">
                        <a:highlight>
                          <a:srgbClr val="00FFFF"/>
                        </a:highlight>
                        <a:latin typeface="Calibri"/>
                        <a:ea typeface="Calibri"/>
                        <a:cs typeface="Calibri"/>
                        <a:sym typeface="Calibri"/>
                      </a:endParaRPr>
                    </a:p>
                    <a:p>
                      <a:pPr marL="0" lvl="0" indent="0" algn="l" rtl="0">
                        <a:spcBef>
                          <a:spcPts val="0"/>
                        </a:spcBef>
                        <a:spcAft>
                          <a:spcPts val="0"/>
                        </a:spcAft>
                        <a:buNone/>
                      </a:pPr>
                      <a:r>
                        <a:rPr lang="fr" sz="1100">
                          <a:highlight>
                            <a:srgbClr val="00FFFF"/>
                          </a:highlight>
                          <a:latin typeface="Calibri"/>
                          <a:ea typeface="Calibri"/>
                          <a:cs typeface="Calibri"/>
                          <a:sym typeface="Calibri"/>
                        </a:rPr>
                        <a:t>- Mettre en place des pratiques qui répondent aux besoins et aux stades de développement</a:t>
                      </a:r>
                      <a:endParaRPr sz="1100">
                        <a:highlight>
                          <a:srgbClr val="00FFFF"/>
                        </a:highlight>
                        <a:latin typeface="Calibri"/>
                        <a:ea typeface="Calibri"/>
                        <a:cs typeface="Calibri"/>
                        <a:sym typeface="Calibri"/>
                      </a:endParaRPr>
                    </a:p>
                  </a:txBody>
                  <a:tcPr marL="91425" marR="91425" marT="91425" marB="91425">
                    <a:lnL w="9525" cap="flat" cmpd="sng">
                      <a:solidFill>
                        <a:srgbClr val="666666"/>
                      </a:solidFill>
                      <a:prstDash val="solid"/>
                      <a:round/>
                      <a:headEnd type="none" w="sm" len="sm"/>
                      <a:tailEnd type="none" w="sm" len="sm"/>
                    </a:lnL>
                    <a:lnR w="9525" cap="flat" cmpd="sng">
                      <a:solidFill>
                        <a:srgbClr val="666666"/>
                      </a:solidFill>
                      <a:prstDash val="solid"/>
                      <a:round/>
                      <a:headEnd type="none" w="sm" len="sm"/>
                      <a:tailEnd type="none" w="sm" len="sm"/>
                    </a:lnR>
                    <a:lnT w="9525" cap="flat" cmpd="sng">
                      <a:solidFill>
                        <a:srgbClr val="666666"/>
                      </a:solidFill>
                      <a:prstDash val="solid"/>
                      <a:round/>
                      <a:headEnd type="none" w="sm" len="sm"/>
                      <a:tailEnd type="none" w="sm" len="sm"/>
                    </a:lnT>
                    <a:lnB w="9525" cap="flat" cmpd="sng">
                      <a:solidFill>
                        <a:srgbClr val="9E9E9E"/>
                      </a:solidFill>
                      <a:prstDash val="solid"/>
                      <a:round/>
                      <a:headEnd type="none" w="sm" len="sm"/>
                      <a:tailEnd type="none" w="sm" len="sm"/>
                    </a:lnB>
                  </a:tcPr>
                </a:tc>
                <a:extLst>
                  <a:ext uri="{0D108BD9-81ED-4DB2-BD59-A6C34878D82A}">
                    <a16:rowId xmlns:a16="http://schemas.microsoft.com/office/drawing/2014/main" val="10007"/>
                  </a:ext>
                </a:extLst>
              </a:tr>
              <a:tr h="396200">
                <a:tc>
                  <a:txBody>
                    <a:bodyPr/>
                    <a:lstStyle/>
                    <a:p>
                      <a:pPr marL="0" lvl="0" indent="0" algn="ctr" rtl="0">
                        <a:spcBef>
                          <a:spcPts val="0"/>
                        </a:spcBef>
                        <a:spcAft>
                          <a:spcPts val="0"/>
                        </a:spcAft>
                        <a:buNone/>
                      </a:pPr>
                      <a:r>
                        <a:rPr lang="fr" b="1">
                          <a:latin typeface="Calibri"/>
                          <a:ea typeface="Calibri"/>
                          <a:cs typeface="Calibri"/>
                          <a:sym typeface="Calibri"/>
                        </a:rPr>
                        <a:t>Objectif</a:t>
                      </a:r>
                      <a:endParaRPr sz="1100" b="1">
                        <a:highlight>
                          <a:srgbClr val="00FFFF"/>
                        </a:highlight>
                        <a:latin typeface="Calibri"/>
                        <a:ea typeface="Calibri"/>
                        <a:cs typeface="Calibri"/>
                        <a:sym typeface="Calibri"/>
                      </a:endParaRPr>
                    </a:p>
                  </a:txBody>
                  <a:tcPr marL="91425" marR="91425" marT="91425" marB="91425">
                    <a:lnL w="9525" cap="flat" cmpd="sng">
                      <a:solidFill>
                        <a:srgbClr val="4A86E8"/>
                      </a:solidFill>
                      <a:prstDash val="solid"/>
                      <a:round/>
                      <a:headEnd type="none" w="sm" len="sm"/>
                      <a:tailEnd type="none" w="sm" len="sm"/>
                    </a:lnL>
                    <a:lnR w="9525" cap="flat" cmpd="sng">
                      <a:solidFill>
                        <a:srgbClr val="4A86E8"/>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666666"/>
                      </a:solidFill>
                      <a:prstDash val="solid"/>
                      <a:round/>
                      <a:headEnd type="none" w="sm" len="sm"/>
                      <a:tailEnd type="none" w="sm" len="sm"/>
                    </a:lnB>
                    <a:solidFill>
                      <a:srgbClr val="A4C2F4"/>
                    </a:solidFill>
                  </a:tcPr>
                </a:tc>
                <a:extLst>
                  <a:ext uri="{0D108BD9-81ED-4DB2-BD59-A6C34878D82A}">
                    <a16:rowId xmlns:a16="http://schemas.microsoft.com/office/drawing/2014/main" val="10008"/>
                  </a:ext>
                </a:extLst>
              </a:tr>
              <a:tr h="396200">
                <a:tc>
                  <a:txBody>
                    <a:bodyPr/>
                    <a:lstStyle/>
                    <a:p>
                      <a:pPr marL="0" lvl="0" indent="0" algn="l" rtl="0">
                        <a:spcBef>
                          <a:spcPts val="0"/>
                        </a:spcBef>
                        <a:spcAft>
                          <a:spcPts val="0"/>
                        </a:spcAft>
                        <a:buNone/>
                      </a:pPr>
                      <a:r>
                        <a:rPr lang="fr" sz="1100">
                          <a:highlight>
                            <a:srgbClr val="00FFFF"/>
                          </a:highlight>
                          <a:latin typeface="Calibri"/>
                          <a:ea typeface="Calibri"/>
                          <a:cs typeface="Calibri"/>
                          <a:sym typeface="Calibri"/>
                        </a:rPr>
                        <a:t>Si c’est un objectif en lien avec la collaboration école-famille-communauté</a:t>
                      </a:r>
                      <a:endParaRPr sz="1100">
                        <a:highlight>
                          <a:srgbClr val="00FFFF"/>
                        </a:highlight>
                        <a:latin typeface="Calibri"/>
                        <a:ea typeface="Calibri"/>
                        <a:cs typeface="Calibri"/>
                        <a:sym typeface="Calibri"/>
                      </a:endParaRPr>
                    </a:p>
                  </a:txBody>
                  <a:tcPr marL="91425" marR="91425" marT="91425" marB="91425">
                    <a:lnL w="9525" cap="flat" cmpd="sng">
                      <a:solidFill>
                        <a:srgbClr val="666666"/>
                      </a:solidFill>
                      <a:prstDash val="solid"/>
                      <a:round/>
                      <a:headEnd type="none" w="sm" len="sm"/>
                      <a:tailEnd type="none" w="sm" len="sm"/>
                    </a:lnL>
                    <a:lnR w="9525" cap="flat" cmpd="sng">
                      <a:solidFill>
                        <a:srgbClr val="666666"/>
                      </a:solidFill>
                      <a:prstDash val="solid"/>
                      <a:round/>
                      <a:headEnd type="none" w="sm" len="sm"/>
                      <a:tailEnd type="none" w="sm" len="sm"/>
                    </a:lnR>
                    <a:lnT w="9525" cap="flat" cmpd="sng">
                      <a:solidFill>
                        <a:srgbClr val="666666"/>
                      </a:solidFill>
                      <a:prstDash val="solid"/>
                      <a:round/>
                      <a:headEnd type="none" w="sm" len="sm"/>
                      <a:tailEnd type="none" w="sm" len="sm"/>
                    </a:lnT>
                    <a:lnB w="9525" cap="flat" cmpd="sng">
                      <a:solidFill>
                        <a:srgbClr val="4A86E8"/>
                      </a:solidFill>
                      <a:prstDash val="solid"/>
                      <a:round/>
                      <a:headEnd type="none" w="sm" len="sm"/>
                      <a:tailEnd type="none" w="sm" len="sm"/>
                    </a:lnB>
                  </a:tcPr>
                </a:tc>
                <a:extLst>
                  <a:ext uri="{0D108BD9-81ED-4DB2-BD59-A6C34878D82A}">
                    <a16:rowId xmlns:a16="http://schemas.microsoft.com/office/drawing/2014/main" val="10009"/>
                  </a:ext>
                </a:extLst>
              </a:tr>
              <a:tr h="396200">
                <a:tc>
                  <a:txBody>
                    <a:bodyPr/>
                    <a:lstStyle/>
                    <a:p>
                      <a:pPr marL="0" lvl="0" indent="0" algn="ctr" rtl="0">
                        <a:spcBef>
                          <a:spcPts val="0"/>
                        </a:spcBef>
                        <a:spcAft>
                          <a:spcPts val="0"/>
                        </a:spcAft>
                        <a:buNone/>
                      </a:pPr>
                      <a:r>
                        <a:rPr lang="fr" b="1">
                          <a:latin typeface="Calibri"/>
                          <a:ea typeface="Calibri"/>
                          <a:cs typeface="Calibri"/>
                          <a:sym typeface="Calibri"/>
                        </a:rPr>
                        <a:t>Moyen(s) du service de garde</a:t>
                      </a:r>
                      <a:endParaRPr sz="1100" b="1">
                        <a:highlight>
                          <a:srgbClr val="00FFFF"/>
                        </a:highlight>
                        <a:latin typeface="Calibri"/>
                        <a:ea typeface="Calibri"/>
                        <a:cs typeface="Calibri"/>
                        <a:sym typeface="Calibri"/>
                      </a:endParaRPr>
                    </a:p>
                  </a:txBody>
                  <a:tcPr marL="91425" marR="91425" marT="91425" marB="91425">
                    <a:lnL w="9525" cap="flat" cmpd="sng">
                      <a:solidFill>
                        <a:srgbClr val="4A86E8"/>
                      </a:solidFill>
                      <a:prstDash val="solid"/>
                      <a:round/>
                      <a:headEnd type="none" w="sm" len="sm"/>
                      <a:tailEnd type="none" w="sm" len="sm"/>
                    </a:lnL>
                    <a:lnR w="9525" cap="flat" cmpd="sng">
                      <a:solidFill>
                        <a:srgbClr val="4A86E8"/>
                      </a:solidFill>
                      <a:prstDash val="solid"/>
                      <a:round/>
                      <a:headEnd type="none" w="sm" len="sm"/>
                      <a:tailEnd type="none" w="sm" len="sm"/>
                    </a:lnR>
                    <a:lnT w="9525" cap="flat" cmpd="sng">
                      <a:solidFill>
                        <a:srgbClr val="4A86E8"/>
                      </a:solidFill>
                      <a:prstDash val="solid"/>
                      <a:round/>
                      <a:headEnd type="none" w="sm" len="sm"/>
                      <a:tailEnd type="none" w="sm" len="sm"/>
                    </a:lnT>
                    <a:lnB w="9525" cap="flat" cmpd="sng">
                      <a:solidFill>
                        <a:srgbClr val="666666"/>
                      </a:solidFill>
                      <a:prstDash val="solid"/>
                      <a:round/>
                      <a:headEnd type="none" w="sm" len="sm"/>
                      <a:tailEnd type="none" w="sm" len="sm"/>
                    </a:lnB>
                    <a:solidFill>
                      <a:srgbClr val="A4C2F4"/>
                    </a:solidFill>
                  </a:tcPr>
                </a:tc>
                <a:extLst>
                  <a:ext uri="{0D108BD9-81ED-4DB2-BD59-A6C34878D82A}">
                    <a16:rowId xmlns:a16="http://schemas.microsoft.com/office/drawing/2014/main" val="10010"/>
                  </a:ext>
                </a:extLst>
              </a:tr>
              <a:tr h="396200">
                <a:tc>
                  <a:txBody>
                    <a:bodyPr/>
                    <a:lstStyle/>
                    <a:p>
                      <a:pPr marL="0" lvl="0" indent="0" algn="l" rtl="0">
                        <a:spcBef>
                          <a:spcPts val="0"/>
                        </a:spcBef>
                        <a:spcAft>
                          <a:spcPts val="0"/>
                        </a:spcAft>
                        <a:buNone/>
                      </a:pPr>
                      <a:r>
                        <a:rPr lang="fr" sz="1100" dirty="0">
                          <a:highlight>
                            <a:srgbClr val="00FFFF"/>
                          </a:highlight>
                          <a:latin typeface="Calibri"/>
                          <a:ea typeface="Calibri"/>
                          <a:cs typeface="Calibri"/>
                          <a:sym typeface="Calibri"/>
                        </a:rPr>
                        <a:t>Exemples de moyens :</a:t>
                      </a:r>
                      <a:endParaRPr sz="1100" dirty="0">
                        <a:highlight>
                          <a:srgbClr val="00FFFF"/>
                        </a:highlight>
                        <a:latin typeface="Calibri"/>
                        <a:ea typeface="Calibri"/>
                        <a:cs typeface="Calibri"/>
                        <a:sym typeface="Calibri"/>
                      </a:endParaRPr>
                    </a:p>
                    <a:p>
                      <a:pPr marL="0" lvl="0" indent="0" algn="l" rtl="0">
                        <a:spcBef>
                          <a:spcPts val="0"/>
                        </a:spcBef>
                        <a:spcAft>
                          <a:spcPts val="0"/>
                        </a:spcAft>
                        <a:buNone/>
                      </a:pPr>
                      <a:r>
                        <a:rPr lang="fr" sz="1100" dirty="0">
                          <a:highlight>
                            <a:srgbClr val="00FFFF"/>
                          </a:highlight>
                          <a:latin typeface="Calibri"/>
                          <a:ea typeface="Calibri"/>
                          <a:cs typeface="Calibri"/>
                          <a:sym typeface="Calibri"/>
                        </a:rPr>
                        <a:t>- Communiquer positivement avec les familles</a:t>
                      </a:r>
                      <a:endParaRPr sz="1100" dirty="0">
                        <a:highlight>
                          <a:srgbClr val="00FFFF"/>
                        </a:highlight>
                        <a:latin typeface="Calibri"/>
                        <a:ea typeface="Calibri"/>
                        <a:cs typeface="Calibri"/>
                        <a:sym typeface="Calibri"/>
                      </a:endParaRPr>
                    </a:p>
                    <a:p>
                      <a:pPr marL="0" lvl="0" indent="0" algn="l" rtl="0">
                        <a:spcBef>
                          <a:spcPts val="0"/>
                        </a:spcBef>
                        <a:spcAft>
                          <a:spcPts val="0"/>
                        </a:spcAft>
                        <a:buNone/>
                      </a:pPr>
                      <a:r>
                        <a:rPr lang="fr" sz="1100" dirty="0">
                          <a:highlight>
                            <a:srgbClr val="00FFFF"/>
                          </a:highlight>
                          <a:latin typeface="Calibri"/>
                          <a:ea typeface="Calibri"/>
                          <a:cs typeface="Calibri"/>
                          <a:sym typeface="Calibri"/>
                        </a:rPr>
                        <a:t>- Afficher la planification des activités</a:t>
                      </a:r>
                      <a:endParaRPr sz="1100" dirty="0">
                        <a:highlight>
                          <a:srgbClr val="00FFFF"/>
                        </a:highlight>
                        <a:latin typeface="Calibri"/>
                        <a:ea typeface="Calibri"/>
                        <a:cs typeface="Calibri"/>
                        <a:sym typeface="Calibri"/>
                      </a:endParaRPr>
                    </a:p>
                    <a:p>
                      <a:pPr marL="0" lvl="0" indent="0" algn="l" rtl="0">
                        <a:spcBef>
                          <a:spcPts val="0"/>
                        </a:spcBef>
                        <a:spcAft>
                          <a:spcPts val="0"/>
                        </a:spcAft>
                        <a:buNone/>
                      </a:pPr>
                      <a:r>
                        <a:rPr lang="fr" sz="1100" dirty="0">
                          <a:highlight>
                            <a:srgbClr val="00FFFF"/>
                          </a:highlight>
                          <a:latin typeface="Calibri"/>
                          <a:ea typeface="Calibri"/>
                          <a:cs typeface="Calibri"/>
                          <a:sym typeface="Calibri"/>
                        </a:rPr>
                        <a:t>- Inviter les parents à vivre des activités</a:t>
                      </a:r>
                      <a:endParaRPr sz="1100" dirty="0">
                        <a:highlight>
                          <a:srgbClr val="00FFFF"/>
                        </a:highlight>
                        <a:latin typeface="Calibri"/>
                        <a:ea typeface="Calibri"/>
                        <a:cs typeface="Calibri"/>
                        <a:sym typeface="Calibri"/>
                      </a:endParaRPr>
                    </a:p>
                    <a:p>
                      <a:pPr marL="0" lvl="0" indent="0" algn="l" rtl="0">
                        <a:spcBef>
                          <a:spcPts val="0"/>
                        </a:spcBef>
                        <a:spcAft>
                          <a:spcPts val="0"/>
                        </a:spcAft>
                        <a:buNone/>
                      </a:pPr>
                      <a:r>
                        <a:rPr lang="fr" sz="1100" dirty="0">
                          <a:highlight>
                            <a:srgbClr val="00FFFF"/>
                          </a:highlight>
                          <a:latin typeface="Calibri"/>
                          <a:ea typeface="Calibri"/>
                          <a:cs typeface="Calibri"/>
                          <a:sym typeface="Calibri"/>
                        </a:rPr>
                        <a:t>- Solliciter les parents pour la mise en oeuvre d’activités spéciales</a:t>
                      </a:r>
                      <a:endParaRPr sz="1100" dirty="0">
                        <a:highlight>
                          <a:srgbClr val="00FFFF"/>
                        </a:highlight>
                        <a:latin typeface="Calibri"/>
                        <a:ea typeface="Calibri"/>
                        <a:cs typeface="Calibri"/>
                        <a:sym typeface="Calibri"/>
                      </a:endParaRPr>
                    </a:p>
                    <a:p>
                      <a:pPr marL="0" lvl="0" indent="0" algn="l" rtl="0">
                        <a:spcBef>
                          <a:spcPts val="0"/>
                        </a:spcBef>
                        <a:spcAft>
                          <a:spcPts val="0"/>
                        </a:spcAft>
                        <a:buNone/>
                      </a:pPr>
                      <a:r>
                        <a:rPr lang="fr" sz="1100" dirty="0">
                          <a:highlight>
                            <a:srgbClr val="00FFFF"/>
                          </a:highlight>
                          <a:latin typeface="Calibri"/>
                          <a:ea typeface="Calibri"/>
                          <a:cs typeface="Calibri"/>
                          <a:sym typeface="Calibri"/>
                        </a:rPr>
                        <a:t>- Planifier des activités avec un partenaire communautaire</a:t>
                      </a:r>
                      <a:endParaRPr sz="1100" dirty="0">
                        <a:highlight>
                          <a:srgbClr val="00FFFF"/>
                        </a:highlight>
                        <a:latin typeface="Calibri"/>
                        <a:ea typeface="Calibri"/>
                        <a:cs typeface="Calibri"/>
                        <a:sym typeface="Calibri"/>
                      </a:endParaRPr>
                    </a:p>
                    <a:p>
                      <a:pPr marL="0" lvl="0" indent="0" algn="l" rtl="0">
                        <a:spcBef>
                          <a:spcPts val="0"/>
                        </a:spcBef>
                        <a:spcAft>
                          <a:spcPts val="0"/>
                        </a:spcAft>
                        <a:buNone/>
                      </a:pPr>
                      <a:r>
                        <a:rPr lang="fr" sz="1100" dirty="0">
                          <a:highlight>
                            <a:srgbClr val="00FFFF"/>
                          </a:highlight>
                          <a:latin typeface="Calibri"/>
                          <a:ea typeface="Calibri"/>
                          <a:cs typeface="Calibri"/>
                          <a:sym typeface="Calibri"/>
                        </a:rPr>
                        <a:t>- Sonder les parents sur leur satisfaction des services</a:t>
                      </a:r>
                      <a:endParaRPr sz="1100" dirty="0">
                        <a:highlight>
                          <a:srgbClr val="00FFFF"/>
                        </a:highlight>
                        <a:latin typeface="Calibri"/>
                        <a:ea typeface="Calibri"/>
                        <a:cs typeface="Calibri"/>
                        <a:sym typeface="Calibri"/>
                      </a:endParaRPr>
                    </a:p>
                  </a:txBody>
                  <a:tcPr marL="91425" marR="91425" marT="91425" marB="91425">
                    <a:lnL w="9525" cap="flat" cmpd="sng">
                      <a:solidFill>
                        <a:srgbClr val="666666"/>
                      </a:solidFill>
                      <a:prstDash val="solid"/>
                      <a:round/>
                      <a:headEnd type="none" w="sm" len="sm"/>
                      <a:tailEnd type="none" w="sm" len="sm"/>
                    </a:lnL>
                    <a:lnR w="9525" cap="flat" cmpd="sng">
                      <a:solidFill>
                        <a:srgbClr val="666666"/>
                      </a:solidFill>
                      <a:prstDash val="solid"/>
                      <a:round/>
                      <a:headEnd type="none" w="sm" len="sm"/>
                      <a:tailEnd type="none" w="sm" len="sm"/>
                    </a:lnR>
                    <a:lnT w="9525" cap="flat" cmpd="sng">
                      <a:solidFill>
                        <a:srgbClr val="666666"/>
                      </a:solidFill>
                      <a:prstDash val="solid"/>
                      <a:round/>
                      <a:headEnd type="none" w="sm" len="sm"/>
                      <a:tailEnd type="none" w="sm" len="sm"/>
                    </a:lnT>
                    <a:lnB w="9525" cap="flat" cmpd="sng">
                      <a:solidFill>
                        <a:srgbClr val="666666"/>
                      </a:solidFill>
                      <a:prstDash val="solid"/>
                      <a:round/>
                      <a:headEnd type="none" w="sm" len="sm"/>
                      <a:tailEnd type="none" w="sm" len="sm"/>
                    </a:lnB>
                  </a:tcPr>
                </a:tc>
                <a:extLst>
                  <a:ext uri="{0D108BD9-81ED-4DB2-BD59-A6C34878D82A}">
                    <a16:rowId xmlns:a16="http://schemas.microsoft.com/office/drawing/2014/main" val="10011"/>
                  </a:ext>
                </a:extLst>
              </a:tr>
            </a:tbl>
          </a:graphicData>
        </a:graphic>
      </p:graphicFrame>
      <p:sp>
        <p:nvSpPr>
          <p:cNvPr id="121" name="Google Shape;121;p18"/>
          <p:cNvSpPr txBox="1"/>
          <p:nvPr/>
        </p:nvSpPr>
        <p:spPr>
          <a:xfrm>
            <a:off x="345250" y="962025"/>
            <a:ext cx="6715200" cy="743400"/>
          </a:xfrm>
          <a:prstGeom prst="rect">
            <a:avLst/>
          </a:prstGeom>
          <a:noFill/>
          <a:ln>
            <a:noFill/>
          </a:ln>
        </p:spPr>
        <p:txBody>
          <a:bodyPr spcFirstLastPara="1" wrap="square" lIns="91425" tIns="91425" rIns="91425" bIns="91425" anchor="t" anchorCtr="0">
            <a:spAutoFit/>
          </a:bodyPr>
          <a:lstStyle/>
          <a:p>
            <a:pPr marL="0" lvl="0" indent="0" algn="l" rtl="0">
              <a:lnSpc>
                <a:spcPct val="115000"/>
              </a:lnSpc>
              <a:spcBef>
                <a:spcPts val="1200"/>
              </a:spcBef>
              <a:spcAft>
                <a:spcPts val="1200"/>
              </a:spcAft>
              <a:buNone/>
            </a:pPr>
            <a:r>
              <a:rPr lang="fr" sz="1100">
                <a:solidFill>
                  <a:schemeClr val="dk1"/>
                </a:solidFill>
                <a:latin typeface="Calibri"/>
                <a:ea typeface="Calibri"/>
                <a:cs typeface="Calibri"/>
                <a:sym typeface="Calibri"/>
              </a:rPr>
              <a:t>Le projet éducatif de l’école s’applique également au service de garde.  En ce sens, les objectifs suivants sont ceux auxquels le service de garde contribue.  Pour chaque objectif, des moyens spécifiques à notre milieu s’y rapportent et permettent le déploiement des valeurs ciblées par l’école.  </a:t>
            </a:r>
            <a:endParaRPr sz="1100">
              <a:solidFill>
                <a:schemeClr val="dk1"/>
              </a:solidFill>
              <a:highlight>
                <a:srgbClr val="00FFFF"/>
              </a:highlight>
              <a:latin typeface="Calibri"/>
              <a:ea typeface="Calibri"/>
              <a:cs typeface="Calibri"/>
              <a:sym typeface="Calibri"/>
            </a:endParaRPr>
          </a:p>
        </p:txBody>
      </p:sp>
      <p:sp>
        <p:nvSpPr>
          <p:cNvPr id="122" name="Google Shape;122;p18"/>
          <p:cNvSpPr txBox="1"/>
          <p:nvPr/>
        </p:nvSpPr>
        <p:spPr>
          <a:xfrm>
            <a:off x="0" y="548125"/>
            <a:ext cx="7315200" cy="431100"/>
          </a:xfrm>
          <a:prstGeom prst="rect">
            <a:avLst/>
          </a:prstGeom>
          <a:noFill/>
          <a:ln>
            <a:noFill/>
          </a:ln>
        </p:spPr>
        <p:txBody>
          <a:bodyPr spcFirstLastPara="1" wrap="square" lIns="91425" tIns="91425" rIns="91425" bIns="91425" anchor="t" anchorCtr="0">
            <a:spAutoFit/>
          </a:bodyPr>
          <a:lstStyle/>
          <a:p>
            <a:pPr marL="0" lvl="0" indent="0" algn="ctr" rtl="0">
              <a:lnSpc>
                <a:spcPct val="115000"/>
              </a:lnSpc>
              <a:spcBef>
                <a:spcPts val="1200"/>
              </a:spcBef>
              <a:spcAft>
                <a:spcPts val="1200"/>
              </a:spcAft>
              <a:buNone/>
            </a:pPr>
            <a:r>
              <a:rPr lang="fr" sz="1600" b="1">
                <a:solidFill>
                  <a:schemeClr val="dk1"/>
                </a:solidFill>
                <a:latin typeface="Calibri"/>
                <a:ea typeface="Calibri"/>
                <a:cs typeface="Calibri"/>
                <a:sym typeface="Calibri"/>
              </a:rPr>
              <a:t>Les objectifs et les moyens de notre service de garde</a:t>
            </a:r>
            <a:endParaRPr sz="1600" b="1">
              <a:solidFill>
                <a:schemeClr val="dk1"/>
              </a:solidFill>
              <a:latin typeface="Calibri"/>
              <a:ea typeface="Calibri"/>
              <a:cs typeface="Calibri"/>
              <a:sym typeface="Calibri"/>
            </a:endParaRPr>
          </a:p>
        </p:txBody>
      </p:sp>
      <p:pic>
        <p:nvPicPr>
          <p:cNvPr id="123" name="Google Shape;123;p18"/>
          <p:cNvPicPr preferRelativeResize="0"/>
          <p:nvPr/>
        </p:nvPicPr>
        <p:blipFill>
          <a:blip r:embed="rId3">
            <a:alphaModFix/>
          </a:blip>
          <a:stretch>
            <a:fillRect/>
          </a:stretch>
        </p:blipFill>
        <p:spPr>
          <a:xfrm>
            <a:off x="152400" y="61825"/>
            <a:ext cx="1390650" cy="562500"/>
          </a:xfrm>
          <a:prstGeom prst="rect">
            <a:avLst/>
          </a:prstGeom>
          <a:noFill/>
          <a:ln>
            <a:noFill/>
          </a:ln>
        </p:spPr>
      </p:pic>
      <p:pic>
        <p:nvPicPr>
          <p:cNvPr id="2" name="Image 1">
            <a:extLst>
              <a:ext uri="{FF2B5EF4-FFF2-40B4-BE49-F238E27FC236}">
                <a16:creationId xmlns:a16="http://schemas.microsoft.com/office/drawing/2014/main" id="{F7CB3EFE-036D-C254-DEF3-B9BEC536988E}"/>
              </a:ext>
            </a:extLst>
          </p:cNvPr>
          <p:cNvPicPr>
            <a:picLocks noChangeAspect="1"/>
          </p:cNvPicPr>
          <p:nvPr/>
        </p:nvPicPr>
        <p:blipFill>
          <a:blip r:embed="rId4"/>
          <a:stretch>
            <a:fillRect/>
          </a:stretch>
        </p:blipFill>
        <p:spPr>
          <a:xfrm>
            <a:off x="-43543" y="0"/>
            <a:ext cx="7402286" cy="10058400"/>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27"/>
        <p:cNvGrpSpPr/>
        <p:nvPr/>
      </p:nvGrpSpPr>
      <p:grpSpPr>
        <a:xfrm>
          <a:off x="0" y="0"/>
          <a:ext cx="0" cy="0"/>
          <a:chOff x="0" y="0"/>
          <a:chExt cx="0" cy="0"/>
        </a:xfrm>
      </p:grpSpPr>
      <p:graphicFrame>
        <p:nvGraphicFramePr>
          <p:cNvPr id="128" name="Google Shape;128;p19"/>
          <p:cNvGraphicFramePr/>
          <p:nvPr/>
        </p:nvGraphicFramePr>
        <p:xfrm>
          <a:off x="319100" y="1558500"/>
          <a:ext cx="6791300" cy="7643530"/>
        </p:xfrm>
        <a:graphic>
          <a:graphicData uri="http://schemas.openxmlformats.org/drawingml/2006/table">
            <a:tbl>
              <a:tblPr>
                <a:noFill/>
                <a:tableStyleId>{ED9A2CDE-6487-4991-A015-1C84A100646C}</a:tableStyleId>
              </a:tblPr>
              <a:tblGrid>
                <a:gridCol w="1295600">
                  <a:extLst>
                    <a:ext uri="{9D8B030D-6E8A-4147-A177-3AD203B41FA5}">
                      <a16:colId xmlns:a16="http://schemas.microsoft.com/office/drawing/2014/main" val="20000"/>
                    </a:ext>
                  </a:extLst>
                </a:gridCol>
                <a:gridCol w="2557550">
                  <a:extLst>
                    <a:ext uri="{9D8B030D-6E8A-4147-A177-3AD203B41FA5}">
                      <a16:colId xmlns:a16="http://schemas.microsoft.com/office/drawing/2014/main" val="20001"/>
                    </a:ext>
                  </a:extLst>
                </a:gridCol>
                <a:gridCol w="2938150">
                  <a:extLst>
                    <a:ext uri="{9D8B030D-6E8A-4147-A177-3AD203B41FA5}">
                      <a16:colId xmlns:a16="http://schemas.microsoft.com/office/drawing/2014/main" val="20002"/>
                    </a:ext>
                  </a:extLst>
                </a:gridCol>
              </a:tblGrid>
              <a:tr h="420975">
                <a:tc>
                  <a:txBody>
                    <a:bodyPr/>
                    <a:lstStyle/>
                    <a:p>
                      <a:pPr marL="0" lvl="0" indent="0" algn="ctr" rtl="0">
                        <a:lnSpc>
                          <a:spcPct val="115000"/>
                        </a:lnSpc>
                        <a:spcBef>
                          <a:spcPts val="1200"/>
                        </a:spcBef>
                        <a:spcAft>
                          <a:spcPts val="0"/>
                        </a:spcAft>
                        <a:buNone/>
                      </a:pPr>
                      <a:r>
                        <a:rPr lang="fr" sz="1300" b="1">
                          <a:latin typeface="Calibri"/>
                          <a:ea typeface="Calibri"/>
                          <a:cs typeface="Calibri"/>
                          <a:sym typeface="Calibri"/>
                        </a:rPr>
                        <a:t>Types d’activités</a:t>
                      </a:r>
                      <a:endParaRPr sz="1300" b="1">
                        <a:latin typeface="Calibri"/>
                        <a:ea typeface="Calibri"/>
                        <a:cs typeface="Calibri"/>
                        <a:sym typeface="Calibri"/>
                      </a:endParaRPr>
                    </a:p>
                  </a:txBody>
                  <a:tcPr marL="68575" marR="68575" marT="91425" marB="9142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lvl="0" indent="0" algn="ctr" rtl="0">
                        <a:lnSpc>
                          <a:spcPct val="115000"/>
                        </a:lnSpc>
                        <a:spcBef>
                          <a:spcPts val="1200"/>
                        </a:spcBef>
                        <a:spcAft>
                          <a:spcPts val="0"/>
                        </a:spcAft>
                        <a:buNone/>
                      </a:pPr>
                      <a:r>
                        <a:rPr lang="fr" sz="1300" b="1">
                          <a:latin typeface="Calibri"/>
                          <a:ea typeface="Calibri"/>
                          <a:cs typeface="Calibri"/>
                          <a:sym typeface="Calibri"/>
                        </a:rPr>
                        <a:t>Définitions</a:t>
                      </a:r>
                      <a:endParaRPr sz="1300" b="1">
                        <a:latin typeface="Calibri"/>
                        <a:ea typeface="Calibri"/>
                        <a:cs typeface="Calibri"/>
                        <a:sym typeface="Calibri"/>
                      </a:endParaRPr>
                    </a:p>
                  </a:txBody>
                  <a:tcPr marL="68575" marR="68575" marT="91425" marB="9142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lvl="0" indent="0" algn="ctr" rtl="0">
                        <a:lnSpc>
                          <a:spcPct val="115000"/>
                        </a:lnSpc>
                        <a:spcBef>
                          <a:spcPts val="1200"/>
                        </a:spcBef>
                        <a:spcAft>
                          <a:spcPts val="0"/>
                        </a:spcAft>
                        <a:buNone/>
                      </a:pPr>
                      <a:r>
                        <a:rPr lang="fr" sz="1300" b="1">
                          <a:latin typeface="Calibri"/>
                          <a:ea typeface="Calibri"/>
                          <a:cs typeface="Calibri"/>
                          <a:sym typeface="Calibri"/>
                        </a:rPr>
                        <a:t>Quelques exemples</a:t>
                      </a:r>
                      <a:endParaRPr sz="1300" b="1">
                        <a:latin typeface="Calibri"/>
                        <a:ea typeface="Calibri"/>
                        <a:cs typeface="Calibri"/>
                        <a:sym typeface="Calibri"/>
                      </a:endParaRPr>
                    </a:p>
                  </a:txBody>
                  <a:tcPr marL="68575" marR="68575" marT="91425" marB="9142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10000"/>
                  </a:ext>
                </a:extLst>
              </a:tr>
              <a:tr h="1086700">
                <a:tc>
                  <a:txBody>
                    <a:bodyPr/>
                    <a:lstStyle/>
                    <a:p>
                      <a:pPr marL="0" lvl="0" indent="0" algn="ctr" rtl="0">
                        <a:lnSpc>
                          <a:spcPct val="100000"/>
                        </a:lnSpc>
                        <a:spcBef>
                          <a:spcPts val="0"/>
                        </a:spcBef>
                        <a:spcAft>
                          <a:spcPts val="0"/>
                        </a:spcAft>
                        <a:buNone/>
                      </a:pPr>
                      <a:r>
                        <a:rPr lang="fr" sz="1100">
                          <a:latin typeface="Calibri"/>
                          <a:ea typeface="Calibri"/>
                          <a:cs typeface="Calibri"/>
                          <a:sym typeface="Calibri"/>
                        </a:rPr>
                        <a:t> Activités de routine</a:t>
                      </a:r>
                      <a:endParaRPr sz="1100">
                        <a:latin typeface="Calibri"/>
                        <a:ea typeface="Calibri"/>
                        <a:cs typeface="Calibri"/>
                        <a:sym typeface="Calibri"/>
                      </a:endParaRPr>
                    </a:p>
                  </a:txBody>
                  <a:tcPr marL="68575" marR="6857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lvl="0" indent="0" algn="l" rtl="0">
                        <a:lnSpc>
                          <a:spcPct val="100000"/>
                        </a:lnSpc>
                        <a:spcBef>
                          <a:spcPts val="0"/>
                        </a:spcBef>
                        <a:spcAft>
                          <a:spcPts val="0"/>
                        </a:spcAft>
                        <a:buNone/>
                      </a:pPr>
                      <a:r>
                        <a:rPr lang="fr" sz="1100">
                          <a:latin typeface="Calibri"/>
                          <a:ea typeface="Calibri"/>
                          <a:cs typeface="Calibri"/>
                          <a:sym typeface="Calibri"/>
                        </a:rPr>
                        <a:t>Activités qui ont lieu de façon quotidienne.</a:t>
                      </a:r>
                      <a:endParaRPr sz="1100">
                        <a:latin typeface="Calibri"/>
                        <a:ea typeface="Calibri"/>
                        <a:cs typeface="Calibri"/>
                        <a:sym typeface="Calibri"/>
                      </a:endParaRPr>
                    </a:p>
                  </a:txBody>
                  <a:tcPr marL="68575" marR="6857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114300" lvl="0" indent="-88900" algn="l" rtl="0">
                        <a:lnSpc>
                          <a:spcPct val="100000"/>
                        </a:lnSpc>
                        <a:spcBef>
                          <a:spcPts val="0"/>
                        </a:spcBef>
                        <a:spcAft>
                          <a:spcPts val="0"/>
                        </a:spcAft>
                        <a:buNone/>
                      </a:pPr>
                      <a:r>
                        <a:rPr lang="fr" sz="1100">
                          <a:latin typeface="Calibri"/>
                          <a:ea typeface="Calibri"/>
                          <a:cs typeface="Calibri"/>
                          <a:sym typeface="Calibri"/>
                        </a:rPr>
                        <a:t>·  Accueil, départ</a:t>
                      </a:r>
                      <a:endParaRPr sz="1100">
                        <a:latin typeface="Calibri"/>
                        <a:ea typeface="Calibri"/>
                        <a:cs typeface="Calibri"/>
                        <a:sym typeface="Calibri"/>
                      </a:endParaRPr>
                    </a:p>
                    <a:p>
                      <a:pPr marL="114300" lvl="0" indent="-88900" algn="l" rtl="0">
                        <a:lnSpc>
                          <a:spcPct val="100000"/>
                        </a:lnSpc>
                        <a:spcBef>
                          <a:spcPts val="0"/>
                        </a:spcBef>
                        <a:spcAft>
                          <a:spcPts val="0"/>
                        </a:spcAft>
                        <a:buNone/>
                      </a:pPr>
                      <a:r>
                        <a:rPr lang="fr" sz="1100">
                          <a:latin typeface="Calibri"/>
                          <a:ea typeface="Calibri"/>
                          <a:cs typeface="Calibri"/>
                          <a:sym typeface="Calibri"/>
                        </a:rPr>
                        <a:t>·  Rassemblement</a:t>
                      </a:r>
                      <a:endParaRPr sz="1100">
                        <a:latin typeface="Calibri"/>
                        <a:ea typeface="Calibri"/>
                        <a:cs typeface="Calibri"/>
                        <a:sym typeface="Calibri"/>
                      </a:endParaRPr>
                    </a:p>
                    <a:p>
                      <a:pPr marL="114300" lvl="0" indent="-88900" algn="l" rtl="0">
                        <a:lnSpc>
                          <a:spcPct val="100000"/>
                        </a:lnSpc>
                        <a:spcBef>
                          <a:spcPts val="0"/>
                        </a:spcBef>
                        <a:spcAft>
                          <a:spcPts val="0"/>
                        </a:spcAft>
                        <a:buNone/>
                      </a:pPr>
                      <a:r>
                        <a:rPr lang="fr" sz="1100">
                          <a:latin typeface="Calibri"/>
                          <a:ea typeface="Calibri"/>
                          <a:cs typeface="Calibri"/>
                          <a:sym typeface="Calibri"/>
                        </a:rPr>
                        <a:t>·  Hygiène</a:t>
                      </a:r>
                      <a:endParaRPr sz="1100">
                        <a:latin typeface="Calibri"/>
                        <a:ea typeface="Calibri"/>
                        <a:cs typeface="Calibri"/>
                        <a:sym typeface="Calibri"/>
                      </a:endParaRPr>
                    </a:p>
                    <a:p>
                      <a:pPr marL="114300" lvl="0" indent="-88900" algn="l" rtl="0">
                        <a:lnSpc>
                          <a:spcPct val="100000"/>
                        </a:lnSpc>
                        <a:spcBef>
                          <a:spcPts val="0"/>
                        </a:spcBef>
                        <a:spcAft>
                          <a:spcPts val="0"/>
                        </a:spcAft>
                        <a:buNone/>
                      </a:pPr>
                      <a:r>
                        <a:rPr lang="fr" sz="1100">
                          <a:latin typeface="Calibri"/>
                          <a:ea typeface="Calibri"/>
                          <a:cs typeface="Calibri"/>
                          <a:sym typeface="Calibri"/>
                        </a:rPr>
                        <a:t>·  Dîner et collation</a:t>
                      </a:r>
                      <a:endParaRPr sz="1100">
                        <a:latin typeface="Calibri"/>
                        <a:ea typeface="Calibri"/>
                        <a:cs typeface="Calibri"/>
                        <a:sym typeface="Calibri"/>
                      </a:endParaRPr>
                    </a:p>
                    <a:p>
                      <a:pPr marL="114300" lvl="0" indent="-88900" algn="l" rtl="0">
                        <a:lnSpc>
                          <a:spcPct val="100000"/>
                        </a:lnSpc>
                        <a:spcBef>
                          <a:spcPts val="0"/>
                        </a:spcBef>
                        <a:spcAft>
                          <a:spcPts val="0"/>
                        </a:spcAft>
                        <a:buNone/>
                      </a:pPr>
                      <a:r>
                        <a:rPr lang="fr" sz="1100">
                          <a:latin typeface="Calibri"/>
                          <a:ea typeface="Calibri"/>
                          <a:cs typeface="Calibri"/>
                          <a:sym typeface="Calibri"/>
                        </a:rPr>
                        <a:t>·  Déplacements</a:t>
                      </a:r>
                      <a:endParaRPr sz="1100">
                        <a:latin typeface="Calibri"/>
                        <a:ea typeface="Calibri"/>
                        <a:cs typeface="Calibri"/>
                        <a:sym typeface="Calibri"/>
                      </a:endParaRPr>
                    </a:p>
                  </a:txBody>
                  <a:tcPr marL="68575" marR="68575" marT="91425" marB="9142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10001"/>
                  </a:ext>
                </a:extLst>
              </a:tr>
              <a:tr h="1764000">
                <a:tc>
                  <a:txBody>
                    <a:bodyPr/>
                    <a:lstStyle/>
                    <a:p>
                      <a:pPr marL="0" lvl="0" indent="0" algn="ctr" rtl="0">
                        <a:lnSpc>
                          <a:spcPct val="100000"/>
                        </a:lnSpc>
                        <a:spcBef>
                          <a:spcPts val="0"/>
                        </a:spcBef>
                        <a:spcAft>
                          <a:spcPts val="0"/>
                        </a:spcAft>
                        <a:buNone/>
                      </a:pPr>
                      <a:r>
                        <a:rPr lang="fr" sz="1100">
                          <a:latin typeface="Calibri"/>
                          <a:ea typeface="Calibri"/>
                          <a:cs typeface="Calibri"/>
                          <a:sym typeface="Calibri"/>
                        </a:rPr>
                        <a:t>Activités libres</a:t>
                      </a:r>
                      <a:endParaRPr sz="1100">
                        <a:latin typeface="Calibri"/>
                        <a:ea typeface="Calibri"/>
                        <a:cs typeface="Calibri"/>
                        <a:sym typeface="Calibri"/>
                      </a:endParaRPr>
                    </a:p>
                  </a:txBody>
                  <a:tcPr marL="68575" marR="6857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lvl="0" indent="0" algn="ctr" rtl="0">
                        <a:lnSpc>
                          <a:spcPct val="100000"/>
                        </a:lnSpc>
                        <a:spcBef>
                          <a:spcPts val="0"/>
                        </a:spcBef>
                        <a:spcAft>
                          <a:spcPts val="0"/>
                        </a:spcAft>
                        <a:buNone/>
                      </a:pPr>
                      <a:r>
                        <a:rPr lang="fr" sz="1100">
                          <a:latin typeface="Calibri"/>
                          <a:ea typeface="Calibri"/>
                          <a:cs typeface="Calibri"/>
                          <a:sym typeface="Calibri"/>
                        </a:rPr>
                        <a:t>Activités qui offrent la possibilité à l’élève de faire un choix parmi un certain nombre d’activités, selon sa préférence du moment, et permettent l’utilisation de matériel varié.</a:t>
                      </a:r>
                      <a:endParaRPr sz="1100">
                        <a:latin typeface="Calibri"/>
                        <a:ea typeface="Calibri"/>
                        <a:cs typeface="Calibri"/>
                        <a:sym typeface="Calibri"/>
                      </a:endParaRPr>
                    </a:p>
                  </a:txBody>
                  <a:tcPr marL="68575" marR="6857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114300" lvl="0" indent="0" algn="l" rtl="0">
                        <a:lnSpc>
                          <a:spcPct val="100000"/>
                        </a:lnSpc>
                        <a:spcBef>
                          <a:spcPts val="0"/>
                        </a:spcBef>
                        <a:spcAft>
                          <a:spcPts val="0"/>
                        </a:spcAft>
                        <a:buNone/>
                      </a:pPr>
                      <a:r>
                        <a:rPr lang="fr" sz="1100" b="1">
                          <a:latin typeface="Calibri"/>
                          <a:ea typeface="Calibri"/>
                          <a:cs typeface="Calibri"/>
                          <a:sym typeface="Calibri"/>
                        </a:rPr>
                        <a:t>        	À l’intérieur</a:t>
                      </a:r>
                      <a:endParaRPr sz="1100" b="1">
                        <a:latin typeface="Calibri"/>
                        <a:ea typeface="Calibri"/>
                        <a:cs typeface="Calibri"/>
                        <a:sym typeface="Calibri"/>
                      </a:endParaRPr>
                    </a:p>
                    <a:p>
                      <a:pPr marL="114300" lvl="0" indent="-88900" algn="l" rtl="0">
                        <a:lnSpc>
                          <a:spcPct val="100000"/>
                        </a:lnSpc>
                        <a:spcBef>
                          <a:spcPts val="0"/>
                        </a:spcBef>
                        <a:spcAft>
                          <a:spcPts val="0"/>
                        </a:spcAft>
                        <a:buNone/>
                      </a:pPr>
                      <a:r>
                        <a:rPr lang="fr" sz="1100">
                          <a:latin typeface="Calibri"/>
                          <a:ea typeface="Calibri"/>
                          <a:cs typeface="Calibri"/>
                          <a:sym typeface="Calibri"/>
                        </a:rPr>
                        <a:t>·  Construction, blocs, voitures</a:t>
                      </a:r>
                      <a:endParaRPr sz="1100">
                        <a:latin typeface="Calibri"/>
                        <a:ea typeface="Calibri"/>
                        <a:cs typeface="Calibri"/>
                        <a:sym typeface="Calibri"/>
                      </a:endParaRPr>
                    </a:p>
                    <a:p>
                      <a:pPr marL="114300" lvl="0" indent="-88900" algn="l" rtl="0">
                        <a:lnSpc>
                          <a:spcPct val="100000"/>
                        </a:lnSpc>
                        <a:spcBef>
                          <a:spcPts val="0"/>
                        </a:spcBef>
                        <a:spcAft>
                          <a:spcPts val="0"/>
                        </a:spcAft>
                        <a:buNone/>
                      </a:pPr>
                      <a:r>
                        <a:rPr lang="fr" sz="1100">
                          <a:latin typeface="Calibri"/>
                          <a:ea typeface="Calibri"/>
                          <a:cs typeface="Calibri"/>
                          <a:sym typeface="Calibri"/>
                        </a:rPr>
                        <a:t>·  Jeux de société</a:t>
                      </a:r>
                      <a:endParaRPr sz="1100">
                        <a:latin typeface="Calibri"/>
                        <a:ea typeface="Calibri"/>
                        <a:cs typeface="Calibri"/>
                        <a:sym typeface="Calibri"/>
                      </a:endParaRPr>
                    </a:p>
                    <a:p>
                      <a:pPr marL="114300" lvl="0" indent="-88900" algn="l" rtl="0">
                        <a:lnSpc>
                          <a:spcPct val="100000"/>
                        </a:lnSpc>
                        <a:spcBef>
                          <a:spcPts val="0"/>
                        </a:spcBef>
                        <a:spcAft>
                          <a:spcPts val="0"/>
                        </a:spcAft>
                        <a:buNone/>
                      </a:pPr>
                      <a:r>
                        <a:rPr lang="fr" sz="1100">
                          <a:latin typeface="Calibri"/>
                          <a:ea typeface="Calibri"/>
                          <a:cs typeface="Calibri"/>
                          <a:sym typeface="Calibri"/>
                        </a:rPr>
                        <a:t>·  Bricolage, dessin, lecture</a:t>
                      </a:r>
                      <a:br>
                        <a:rPr lang="fr" sz="1100">
                          <a:latin typeface="Calibri"/>
                          <a:ea typeface="Calibri"/>
                          <a:cs typeface="Calibri"/>
                          <a:sym typeface="Calibri"/>
                        </a:rPr>
                      </a:br>
                      <a:endParaRPr sz="1100">
                        <a:latin typeface="Calibri"/>
                        <a:ea typeface="Calibri"/>
                        <a:cs typeface="Calibri"/>
                        <a:sym typeface="Calibri"/>
                      </a:endParaRPr>
                    </a:p>
                    <a:p>
                      <a:pPr marL="114300" lvl="0" indent="0" algn="l" rtl="0">
                        <a:lnSpc>
                          <a:spcPct val="100000"/>
                        </a:lnSpc>
                        <a:spcBef>
                          <a:spcPts val="0"/>
                        </a:spcBef>
                        <a:spcAft>
                          <a:spcPts val="0"/>
                        </a:spcAft>
                        <a:buNone/>
                      </a:pPr>
                      <a:r>
                        <a:rPr lang="fr" sz="1100" b="1">
                          <a:latin typeface="Calibri"/>
                          <a:ea typeface="Calibri"/>
                          <a:cs typeface="Calibri"/>
                          <a:sym typeface="Calibri"/>
                        </a:rPr>
                        <a:t>        	À l’extérieur</a:t>
                      </a:r>
                      <a:endParaRPr sz="1100" b="1">
                        <a:latin typeface="Calibri"/>
                        <a:ea typeface="Calibri"/>
                        <a:cs typeface="Calibri"/>
                        <a:sym typeface="Calibri"/>
                      </a:endParaRPr>
                    </a:p>
                    <a:p>
                      <a:pPr marL="114300" lvl="0" indent="-88900" algn="l" rtl="0">
                        <a:lnSpc>
                          <a:spcPct val="100000"/>
                        </a:lnSpc>
                        <a:spcBef>
                          <a:spcPts val="0"/>
                        </a:spcBef>
                        <a:spcAft>
                          <a:spcPts val="0"/>
                        </a:spcAft>
                        <a:buNone/>
                      </a:pPr>
                      <a:r>
                        <a:rPr lang="fr" sz="1100">
                          <a:latin typeface="Calibri"/>
                          <a:ea typeface="Calibri"/>
                          <a:cs typeface="Calibri"/>
                          <a:sym typeface="Calibri"/>
                        </a:rPr>
                        <a:t>·  Jeux de ballon et sportifs</a:t>
                      </a:r>
                      <a:endParaRPr sz="1100">
                        <a:latin typeface="Calibri"/>
                        <a:ea typeface="Calibri"/>
                        <a:cs typeface="Calibri"/>
                        <a:sym typeface="Calibri"/>
                      </a:endParaRPr>
                    </a:p>
                    <a:p>
                      <a:pPr marL="114300" lvl="0" indent="-88900" algn="l" rtl="0">
                        <a:lnSpc>
                          <a:spcPct val="100000"/>
                        </a:lnSpc>
                        <a:spcBef>
                          <a:spcPts val="0"/>
                        </a:spcBef>
                        <a:spcAft>
                          <a:spcPts val="0"/>
                        </a:spcAft>
                        <a:buNone/>
                      </a:pPr>
                      <a:r>
                        <a:rPr lang="fr" sz="1100">
                          <a:latin typeface="Calibri"/>
                          <a:ea typeface="Calibri"/>
                          <a:cs typeface="Calibri"/>
                          <a:sym typeface="Calibri"/>
                        </a:rPr>
                        <a:t>·  Modules de jeux</a:t>
                      </a:r>
                      <a:endParaRPr sz="1100">
                        <a:latin typeface="Calibri"/>
                        <a:ea typeface="Calibri"/>
                        <a:cs typeface="Calibri"/>
                        <a:sym typeface="Calibri"/>
                      </a:endParaRPr>
                    </a:p>
                    <a:p>
                      <a:pPr marL="114300" lvl="0" indent="-88900" algn="l" rtl="0">
                        <a:lnSpc>
                          <a:spcPct val="100000"/>
                        </a:lnSpc>
                        <a:spcBef>
                          <a:spcPts val="0"/>
                        </a:spcBef>
                        <a:spcAft>
                          <a:spcPts val="0"/>
                        </a:spcAft>
                        <a:buNone/>
                      </a:pPr>
                      <a:r>
                        <a:rPr lang="fr" sz="1100">
                          <a:latin typeface="Calibri"/>
                          <a:ea typeface="Calibri"/>
                          <a:cs typeface="Calibri"/>
                          <a:sym typeface="Calibri"/>
                        </a:rPr>
                        <a:t>·  Corde à sauter, élastiques</a:t>
                      </a:r>
                      <a:endParaRPr sz="1100">
                        <a:latin typeface="Calibri"/>
                        <a:ea typeface="Calibri"/>
                        <a:cs typeface="Calibri"/>
                        <a:sym typeface="Calibri"/>
                      </a:endParaRPr>
                    </a:p>
                  </a:txBody>
                  <a:tcPr marL="68575" marR="68575" marT="91425" marB="9142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10002"/>
                  </a:ext>
                </a:extLst>
              </a:tr>
              <a:tr h="716250">
                <a:tc>
                  <a:txBody>
                    <a:bodyPr/>
                    <a:lstStyle/>
                    <a:p>
                      <a:pPr marL="0" lvl="0" indent="0" algn="ctr" rtl="0">
                        <a:lnSpc>
                          <a:spcPct val="100000"/>
                        </a:lnSpc>
                        <a:spcBef>
                          <a:spcPts val="0"/>
                        </a:spcBef>
                        <a:spcAft>
                          <a:spcPts val="0"/>
                        </a:spcAft>
                        <a:buNone/>
                      </a:pPr>
                      <a:r>
                        <a:rPr lang="fr" sz="1100">
                          <a:latin typeface="Calibri"/>
                          <a:ea typeface="Calibri"/>
                          <a:cs typeface="Calibri"/>
                          <a:sym typeface="Calibri"/>
                        </a:rPr>
                        <a:t>Ateliers d’activités </a:t>
                      </a:r>
                      <a:br>
                        <a:rPr lang="fr" sz="1100">
                          <a:latin typeface="Calibri"/>
                          <a:ea typeface="Calibri"/>
                          <a:cs typeface="Calibri"/>
                          <a:sym typeface="Calibri"/>
                        </a:rPr>
                      </a:br>
                      <a:r>
                        <a:rPr lang="fr" sz="1100">
                          <a:latin typeface="Calibri"/>
                          <a:ea typeface="Calibri"/>
                          <a:cs typeface="Calibri"/>
                          <a:sym typeface="Calibri"/>
                        </a:rPr>
                        <a:t>à court terme</a:t>
                      </a:r>
                      <a:endParaRPr sz="1100">
                        <a:latin typeface="Calibri"/>
                        <a:ea typeface="Calibri"/>
                        <a:cs typeface="Calibri"/>
                        <a:sym typeface="Calibri"/>
                      </a:endParaRPr>
                    </a:p>
                  </a:txBody>
                  <a:tcPr marL="68575" marR="6857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lvl="0" indent="0" algn="ctr" rtl="0">
                        <a:lnSpc>
                          <a:spcPct val="100000"/>
                        </a:lnSpc>
                        <a:spcBef>
                          <a:spcPts val="0"/>
                        </a:spcBef>
                        <a:spcAft>
                          <a:spcPts val="0"/>
                        </a:spcAft>
                        <a:buNone/>
                      </a:pPr>
                      <a:r>
                        <a:rPr lang="fr" sz="1100">
                          <a:latin typeface="Calibri"/>
                          <a:ea typeface="Calibri"/>
                          <a:cs typeface="Calibri"/>
                          <a:sym typeface="Calibri"/>
                        </a:rPr>
                        <a:t>Activités planifiées qui visent plus clairement l’atteinte d’objectifs éducatifs.</a:t>
                      </a:r>
                      <a:endParaRPr sz="1100">
                        <a:latin typeface="Calibri"/>
                        <a:ea typeface="Calibri"/>
                        <a:cs typeface="Calibri"/>
                        <a:sym typeface="Calibri"/>
                      </a:endParaRPr>
                    </a:p>
                  </a:txBody>
                  <a:tcPr marL="68575" marR="6857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114300" lvl="0" indent="-88900" algn="l" rtl="0">
                        <a:lnSpc>
                          <a:spcPct val="100000"/>
                        </a:lnSpc>
                        <a:spcBef>
                          <a:spcPts val="0"/>
                        </a:spcBef>
                        <a:spcAft>
                          <a:spcPts val="0"/>
                        </a:spcAft>
                        <a:buNone/>
                      </a:pPr>
                      <a:r>
                        <a:rPr lang="fr" sz="1100">
                          <a:latin typeface="Calibri"/>
                          <a:ea typeface="Calibri"/>
                          <a:cs typeface="Calibri"/>
                          <a:sym typeface="Calibri"/>
                        </a:rPr>
                        <a:t>·  Ateliers de bricolage</a:t>
                      </a:r>
                      <a:endParaRPr sz="1100">
                        <a:latin typeface="Calibri"/>
                        <a:ea typeface="Calibri"/>
                        <a:cs typeface="Calibri"/>
                        <a:sym typeface="Calibri"/>
                      </a:endParaRPr>
                    </a:p>
                    <a:p>
                      <a:pPr marL="114300" lvl="0" indent="-88900" algn="l" rtl="0">
                        <a:lnSpc>
                          <a:spcPct val="100000"/>
                        </a:lnSpc>
                        <a:spcBef>
                          <a:spcPts val="0"/>
                        </a:spcBef>
                        <a:spcAft>
                          <a:spcPts val="0"/>
                        </a:spcAft>
                        <a:buNone/>
                      </a:pPr>
                      <a:r>
                        <a:rPr lang="fr" sz="1100">
                          <a:latin typeface="Calibri"/>
                          <a:ea typeface="Calibri"/>
                          <a:cs typeface="Calibri"/>
                          <a:sym typeface="Calibri"/>
                        </a:rPr>
                        <a:t>·  Jeux coopératifs ou de société</a:t>
                      </a:r>
                      <a:endParaRPr sz="1100">
                        <a:latin typeface="Calibri"/>
                        <a:ea typeface="Calibri"/>
                        <a:cs typeface="Calibri"/>
                        <a:sym typeface="Calibri"/>
                      </a:endParaRPr>
                    </a:p>
                    <a:p>
                      <a:pPr marL="114300" lvl="0" indent="-88900" algn="l" rtl="0">
                        <a:lnSpc>
                          <a:spcPct val="100000"/>
                        </a:lnSpc>
                        <a:spcBef>
                          <a:spcPts val="0"/>
                        </a:spcBef>
                        <a:spcAft>
                          <a:spcPts val="0"/>
                        </a:spcAft>
                        <a:buNone/>
                      </a:pPr>
                      <a:r>
                        <a:rPr lang="fr" sz="1100">
                          <a:latin typeface="Calibri"/>
                          <a:ea typeface="Calibri"/>
                          <a:cs typeface="Calibri"/>
                          <a:sym typeface="Calibri"/>
                        </a:rPr>
                        <a:t>·  Expériences scientifiques ou culinaires</a:t>
                      </a:r>
                      <a:endParaRPr sz="1100">
                        <a:latin typeface="Calibri"/>
                        <a:ea typeface="Calibri"/>
                        <a:cs typeface="Calibri"/>
                        <a:sym typeface="Calibri"/>
                      </a:endParaRPr>
                    </a:p>
                  </a:txBody>
                  <a:tcPr marL="68575" marR="68575" marT="91425" marB="9142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10003"/>
                  </a:ext>
                </a:extLst>
              </a:tr>
              <a:tr h="1392525">
                <a:tc>
                  <a:txBody>
                    <a:bodyPr/>
                    <a:lstStyle/>
                    <a:p>
                      <a:pPr marL="0" lvl="0" indent="0" algn="ctr" rtl="0">
                        <a:lnSpc>
                          <a:spcPct val="100000"/>
                        </a:lnSpc>
                        <a:spcBef>
                          <a:spcPts val="0"/>
                        </a:spcBef>
                        <a:spcAft>
                          <a:spcPts val="0"/>
                        </a:spcAft>
                        <a:buNone/>
                      </a:pPr>
                      <a:r>
                        <a:rPr lang="fr" sz="1100">
                          <a:latin typeface="Calibri"/>
                          <a:ea typeface="Calibri"/>
                          <a:cs typeface="Calibri"/>
                          <a:sym typeface="Calibri"/>
                        </a:rPr>
                        <a:t>Ateliers d’activités </a:t>
                      </a:r>
                      <a:br>
                        <a:rPr lang="fr" sz="1100">
                          <a:latin typeface="Calibri"/>
                          <a:ea typeface="Calibri"/>
                          <a:cs typeface="Calibri"/>
                          <a:sym typeface="Calibri"/>
                        </a:rPr>
                      </a:br>
                      <a:r>
                        <a:rPr lang="fr" sz="1100">
                          <a:latin typeface="Calibri"/>
                          <a:ea typeface="Calibri"/>
                          <a:cs typeface="Calibri"/>
                          <a:sym typeface="Calibri"/>
                        </a:rPr>
                        <a:t>à long terme</a:t>
                      </a:r>
                      <a:endParaRPr sz="1100">
                        <a:latin typeface="Calibri"/>
                        <a:ea typeface="Calibri"/>
                        <a:cs typeface="Calibri"/>
                        <a:sym typeface="Calibri"/>
                      </a:endParaRPr>
                    </a:p>
                  </a:txBody>
                  <a:tcPr marL="68575" marR="6857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lvl="0" indent="0" algn="ctr" rtl="0">
                        <a:lnSpc>
                          <a:spcPct val="100000"/>
                        </a:lnSpc>
                        <a:spcBef>
                          <a:spcPts val="0"/>
                        </a:spcBef>
                        <a:spcAft>
                          <a:spcPts val="0"/>
                        </a:spcAft>
                        <a:buNone/>
                      </a:pPr>
                      <a:r>
                        <a:rPr lang="fr" sz="1100">
                          <a:latin typeface="Calibri"/>
                          <a:ea typeface="Calibri"/>
                          <a:cs typeface="Calibri"/>
                          <a:sym typeface="Calibri"/>
                        </a:rPr>
                        <a:t>Tout comme les ateliers d’activités à court terme, ces activités sont planifiées et visent l’atteinte d’objectifs éducatifs. Elles portent sur des projets dont l’exécution nécessite plus de temps.</a:t>
                      </a:r>
                      <a:endParaRPr sz="1100">
                        <a:latin typeface="Calibri"/>
                        <a:ea typeface="Calibri"/>
                        <a:cs typeface="Calibri"/>
                        <a:sym typeface="Calibri"/>
                      </a:endParaRPr>
                    </a:p>
                  </a:txBody>
                  <a:tcPr marL="68575" marR="6857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114300" lvl="0" indent="-88900" algn="l" rtl="0">
                        <a:lnSpc>
                          <a:spcPct val="100000"/>
                        </a:lnSpc>
                        <a:spcBef>
                          <a:spcPts val="0"/>
                        </a:spcBef>
                        <a:spcAft>
                          <a:spcPts val="0"/>
                        </a:spcAft>
                        <a:buNone/>
                      </a:pPr>
                      <a:r>
                        <a:rPr lang="fr" sz="1100">
                          <a:latin typeface="Calibri"/>
                          <a:ea typeface="Calibri"/>
                          <a:cs typeface="Calibri"/>
                          <a:sym typeface="Calibri"/>
                        </a:rPr>
                        <a:t>·  Exposition de bricolages et de maquettes</a:t>
                      </a:r>
                      <a:endParaRPr sz="1100">
                        <a:latin typeface="Calibri"/>
                        <a:ea typeface="Calibri"/>
                        <a:cs typeface="Calibri"/>
                        <a:sym typeface="Calibri"/>
                      </a:endParaRPr>
                    </a:p>
                    <a:p>
                      <a:pPr marL="114300" lvl="0" indent="-88900" algn="l" rtl="0">
                        <a:lnSpc>
                          <a:spcPct val="100000"/>
                        </a:lnSpc>
                        <a:spcBef>
                          <a:spcPts val="0"/>
                        </a:spcBef>
                        <a:spcAft>
                          <a:spcPts val="0"/>
                        </a:spcAft>
                        <a:buNone/>
                      </a:pPr>
                      <a:r>
                        <a:rPr lang="fr" sz="1100">
                          <a:latin typeface="Calibri"/>
                          <a:ea typeface="Calibri"/>
                          <a:cs typeface="Calibri"/>
                          <a:sym typeface="Calibri"/>
                        </a:rPr>
                        <a:t>·  Moments d’expression dramatique et d’improvisation théâtrale</a:t>
                      </a:r>
                      <a:endParaRPr sz="1100">
                        <a:latin typeface="Calibri"/>
                        <a:ea typeface="Calibri"/>
                        <a:cs typeface="Calibri"/>
                        <a:sym typeface="Calibri"/>
                      </a:endParaRPr>
                    </a:p>
                    <a:p>
                      <a:pPr marL="114300" lvl="0" indent="-88900" algn="l" rtl="0">
                        <a:lnSpc>
                          <a:spcPct val="100000"/>
                        </a:lnSpc>
                        <a:spcBef>
                          <a:spcPts val="0"/>
                        </a:spcBef>
                        <a:spcAft>
                          <a:spcPts val="0"/>
                        </a:spcAft>
                        <a:buNone/>
                      </a:pPr>
                      <a:r>
                        <a:rPr lang="fr" sz="1100">
                          <a:latin typeface="Calibri"/>
                          <a:ea typeface="Calibri"/>
                          <a:cs typeface="Calibri"/>
                          <a:sym typeface="Calibri"/>
                        </a:rPr>
                        <a:t>·  Mise sur pied d’une chorale, des expériences de botanique ou des projets élaborés conjointement par l’équipe des services de garde et le personnel enseignant</a:t>
                      </a:r>
                      <a:endParaRPr sz="1100">
                        <a:latin typeface="Calibri"/>
                        <a:ea typeface="Calibri"/>
                        <a:cs typeface="Calibri"/>
                        <a:sym typeface="Calibri"/>
                      </a:endParaRPr>
                    </a:p>
                  </a:txBody>
                  <a:tcPr marL="68575" marR="68575" marT="91425" marB="9142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10004"/>
                  </a:ext>
                </a:extLst>
              </a:tr>
              <a:tr h="906750">
                <a:tc>
                  <a:txBody>
                    <a:bodyPr/>
                    <a:lstStyle/>
                    <a:p>
                      <a:pPr marL="0" lvl="0" indent="0" algn="ctr" rtl="0">
                        <a:lnSpc>
                          <a:spcPct val="100000"/>
                        </a:lnSpc>
                        <a:spcBef>
                          <a:spcPts val="0"/>
                        </a:spcBef>
                        <a:spcAft>
                          <a:spcPts val="0"/>
                        </a:spcAft>
                        <a:buNone/>
                      </a:pPr>
                      <a:r>
                        <a:rPr lang="fr" sz="1100">
                          <a:latin typeface="Calibri"/>
                          <a:ea typeface="Calibri"/>
                          <a:cs typeface="Calibri"/>
                          <a:sym typeface="Calibri"/>
                        </a:rPr>
                        <a:t> Activités spéciales</a:t>
                      </a:r>
                      <a:endParaRPr sz="1100">
                        <a:latin typeface="Calibri"/>
                        <a:ea typeface="Calibri"/>
                        <a:cs typeface="Calibri"/>
                        <a:sym typeface="Calibri"/>
                      </a:endParaRPr>
                    </a:p>
                  </a:txBody>
                  <a:tcPr marL="68575" marR="6857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lvl="0" indent="0" algn="ctr" rtl="0">
                        <a:lnSpc>
                          <a:spcPct val="100000"/>
                        </a:lnSpc>
                        <a:spcBef>
                          <a:spcPts val="0"/>
                        </a:spcBef>
                        <a:spcAft>
                          <a:spcPts val="0"/>
                        </a:spcAft>
                        <a:buNone/>
                      </a:pPr>
                      <a:r>
                        <a:rPr lang="fr" sz="1100">
                          <a:latin typeface="Calibri"/>
                          <a:ea typeface="Calibri"/>
                          <a:cs typeface="Calibri"/>
                          <a:sym typeface="Calibri"/>
                        </a:rPr>
                        <a:t> Activités qui s’effectuent à des moments particuliers de l’année.</a:t>
                      </a:r>
                      <a:endParaRPr sz="1100">
                        <a:latin typeface="Calibri"/>
                        <a:ea typeface="Calibri"/>
                        <a:cs typeface="Calibri"/>
                        <a:sym typeface="Calibri"/>
                      </a:endParaRPr>
                    </a:p>
                  </a:txBody>
                  <a:tcPr marL="68575" marR="6857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114300" lvl="0" indent="-88900" algn="l" rtl="0">
                        <a:lnSpc>
                          <a:spcPct val="100000"/>
                        </a:lnSpc>
                        <a:spcBef>
                          <a:spcPts val="0"/>
                        </a:spcBef>
                        <a:spcAft>
                          <a:spcPts val="0"/>
                        </a:spcAft>
                        <a:buNone/>
                      </a:pPr>
                      <a:r>
                        <a:rPr lang="fr" sz="1100">
                          <a:latin typeface="Calibri"/>
                          <a:ea typeface="Calibri"/>
                          <a:cs typeface="Calibri"/>
                          <a:sym typeface="Calibri"/>
                        </a:rPr>
                        <a:t>·  Sorties éducatives et récréatives pendant les journées pédagogiques</a:t>
                      </a:r>
                      <a:endParaRPr sz="1100">
                        <a:latin typeface="Calibri"/>
                        <a:ea typeface="Calibri"/>
                        <a:cs typeface="Calibri"/>
                        <a:sym typeface="Calibri"/>
                      </a:endParaRPr>
                    </a:p>
                    <a:p>
                      <a:pPr marL="114300" lvl="0" indent="-88900" algn="l" rtl="0">
                        <a:lnSpc>
                          <a:spcPct val="100000"/>
                        </a:lnSpc>
                        <a:spcBef>
                          <a:spcPts val="0"/>
                        </a:spcBef>
                        <a:spcAft>
                          <a:spcPts val="0"/>
                        </a:spcAft>
                        <a:buNone/>
                      </a:pPr>
                      <a:r>
                        <a:rPr lang="fr" sz="1100">
                          <a:latin typeface="Calibri"/>
                          <a:ea typeface="Calibri"/>
                          <a:cs typeface="Calibri"/>
                          <a:sym typeface="Calibri"/>
                        </a:rPr>
                        <a:t>·  Projets associés à certaines fêtes</a:t>
                      </a:r>
                      <a:endParaRPr sz="1100">
                        <a:latin typeface="Calibri"/>
                        <a:ea typeface="Calibri"/>
                        <a:cs typeface="Calibri"/>
                        <a:sym typeface="Calibri"/>
                      </a:endParaRPr>
                    </a:p>
                    <a:p>
                      <a:pPr marL="114300" lvl="0" indent="-88900" algn="l" rtl="0">
                        <a:lnSpc>
                          <a:spcPct val="100000"/>
                        </a:lnSpc>
                        <a:spcBef>
                          <a:spcPts val="0"/>
                        </a:spcBef>
                        <a:spcAft>
                          <a:spcPts val="0"/>
                        </a:spcAft>
                        <a:buNone/>
                      </a:pPr>
                      <a:r>
                        <a:rPr lang="fr" sz="1100">
                          <a:latin typeface="Calibri"/>
                          <a:ea typeface="Calibri"/>
                          <a:cs typeface="Calibri"/>
                          <a:sym typeface="Calibri"/>
                        </a:rPr>
                        <a:t>·  Semaine des services de garde</a:t>
                      </a:r>
                      <a:endParaRPr sz="1100">
                        <a:latin typeface="Calibri"/>
                        <a:ea typeface="Calibri"/>
                        <a:cs typeface="Calibri"/>
                        <a:sym typeface="Calibri"/>
                      </a:endParaRPr>
                    </a:p>
                  </a:txBody>
                  <a:tcPr marL="68575" marR="68575" marT="91425" marB="9142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10005"/>
                  </a:ext>
                </a:extLst>
              </a:tr>
              <a:tr h="1303850">
                <a:tc>
                  <a:txBody>
                    <a:bodyPr/>
                    <a:lstStyle/>
                    <a:p>
                      <a:pPr marL="0" lvl="0" indent="0" algn="ctr" rtl="0">
                        <a:lnSpc>
                          <a:spcPct val="100000"/>
                        </a:lnSpc>
                        <a:spcBef>
                          <a:spcPts val="0"/>
                        </a:spcBef>
                        <a:spcAft>
                          <a:spcPts val="0"/>
                        </a:spcAft>
                        <a:buNone/>
                      </a:pPr>
                      <a:r>
                        <a:rPr lang="fr" sz="1100">
                          <a:latin typeface="Calibri"/>
                          <a:ea typeface="Calibri"/>
                          <a:cs typeface="Calibri"/>
                          <a:sym typeface="Calibri"/>
                        </a:rPr>
                        <a:t>Période de travaux scolaires</a:t>
                      </a:r>
                      <a:endParaRPr sz="1100">
                        <a:latin typeface="Calibri"/>
                        <a:ea typeface="Calibri"/>
                        <a:cs typeface="Calibri"/>
                        <a:sym typeface="Calibri"/>
                      </a:endParaRPr>
                    </a:p>
                  </a:txBody>
                  <a:tcPr marL="68575" marR="6857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lvl="0" indent="0" algn="ctr" rtl="0">
                        <a:lnSpc>
                          <a:spcPct val="100000"/>
                        </a:lnSpc>
                        <a:spcBef>
                          <a:spcPts val="0"/>
                        </a:spcBef>
                        <a:spcAft>
                          <a:spcPts val="0"/>
                        </a:spcAft>
                        <a:buNone/>
                      </a:pPr>
                      <a:r>
                        <a:rPr lang="fr" sz="1100">
                          <a:latin typeface="Calibri"/>
                          <a:ea typeface="Calibri"/>
                          <a:cs typeface="Calibri"/>
                          <a:sym typeface="Calibri"/>
                        </a:rPr>
                        <a:t>Cette période permet aux élèves de faire leurs devoirs et leurs leçons.  Elle ne remplace pas le temps de récupération pour les élèves en difficulté et ne diminue nullement la responsabilité des parents de s’assurer que l’enfant a bien effectué ses travaux scolaires.</a:t>
                      </a:r>
                      <a:endParaRPr sz="1100">
                        <a:latin typeface="Calibri"/>
                        <a:ea typeface="Calibri"/>
                        <a:cs typeface="Calibri"/>
                        <a:sym typeface="Calibri"/>
                      </a:endParaRPr>
                    </a:p>
                  </a:txBody>
                  <a:tcPr marL="68575" marR="6857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114300" lvl="0" indent="-88900" algn="l" rtl="0">
                        <a:lnSpc>
                          <a:spcPct val="100000"/>
                        </a:lnSpc>
                        <a:spcBef>
                          <a:spcPts val="700"/>
                        </a:spcBef>
                        <a:spcAft>
                          <a:spcPts val="700"/>
                        </a:spcAft>
                        <a:buNone/>
                      </a:pPr>
                      <a:r>
                        <a:rPr lang="fr" sz="1100">
                          <a:latin typeface="Calibri"/>
                          <a:ea typeface="Calibri"/>
                          <a:cs typeface="Calibri"/>
                          <a:sym typeface="Calibri"/>
                        </a:rPr>
                        <a:t>·  Voir la description dans le document « Règles de fonctionnement du service de garde ».</a:t>
                      </a:r>
                      <a:endParaRPr sz="1100">
                        <a:latin typeface="Calibri"/>
                        <a:ea typeface="Calibri"/>
                        <a:cs typeface="Calibri"/>
                        <a:sym typeface="Calibri"/>
                      </a:endParaRPr>
                    </a:p>
                  </a:txBody>
                  <a:tcPr marL="68575" marR="68575" marT="91425" marB="9142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10006"/>
                  </a:ext>
                </a:extLst>
              </a:tr>
            </a:tbl>
          </a:graphicData>
        </a:graphic>
      </p:graphicFrame>
      <p:sp>
        <p:nvSpPr>
          <p:cNvPr id="129" name="Google Shape;129;p19"/>
          <p:cNvSpPr txBox="1"/>
          <p:nvPr/>
        </p:nvSpPr>
        <p:spPr>
          <a:xfrm>
            <a:off x="319100" y="9591675"/>
            <a:ext cx="6729300" cy="307800"/>
          </a:xfrm>
          <a:prstGeom prst="rect">
            <a:avLst/>
          </a:prstGeom>
          <a:noFill/>
          <a:ln>
            <a:noFill/>
          </a:ln>
        </p:spPr>
        <p:txBody>
          <a:bodyPr spcFirstLastPara="1" wrap="square" lIns="91425" tIns="91425" rIns="91425" bIns="91425" anchor="t" anchorCtr="0">
            <a:spAutoFit/>
          </a:bodyPr>
          <a:lstStyle/>
          <a:p>
            <a:pPr marL="0" lvl="0" indent="0" algn="l" rtl="0">
              <a:lnSpc>
                <a:spcPct val="115000"/>
              </a:lnSpc>
              <a:spcBef>
                <a:spcPts val="1200"/>
              </a:spcBef>
              <a:spcAft>
                <a:spcPts val="1200"/>
              </a:spcAft>
              <a:buNone/>
            </a:pPr>
            <a:r>
              <a:rPr lang="fr" sz="800" i="1" u="sng">
                <a:solidFill>
                  <a:schemeClr val="hlink"/>
                </a:solidFill>
                <a:hlinkClick r:id="rId3"/>
              </a:rPr>
              <a:t>Guide pour l’élaboration du programme d’activités du service de garde en milieu scolaire : un outil souple et pratique</a:t>
            </a:r>
            <a:endParaRPr sz="800" i="1" u="sng">
              <a:solidFill>
                <a:schemeClr val="hlink"/>
              </a:solidFill>
            </a:endParaRPr>
          </a:p>
        </p:txBody>
      </p:sp>
      <p:sp>
        <p:nvSpPr>
          <p:cNvPr id="130" name="Google Shape;130;p19"/>
          <p:cNvSpPr txBox="1"/>
          <p:nvPr/>
        </p:nvSpPr>
        <p:spPr>
          <a:xfrm>
            <a:off x="238125" y="847725"/>
            <a:ext cx="6972300" cy="548700"/>
          </a:xfrm>
          <a:prstGeom prst="rect">
            <a:avLst/>
          </a:prstGeom>
          <a:noFill/>
          <a:ln>
            <a:noFill/>
          </a:ln>
        </p:spPr>
        <p:txBody>
          <a:bodyPr spcFirstLastPara="1" wrap="square" lIns="91425" tIns="91425" rIns="91425" bIns="91425" anchor="t" anchorCtr="0">
            <a:spAutoFit/>
          </a:bodyPr>
          <a:lstStyle/>
          <a:p>
            <a:pPr marL="0" lvl="0" indent="0" algn="l" rtl="0">
              <a:lnSpc>
                <a:spcPct val="115000"/>
              </a:lnSpc>
              <a:spcBef>
                <a:spcPts val="1200"/>
              </a:spcBef>
              <a:spcAft>
                <a:spcPts val="0"/>
              </a:spcAft>
              <a:buNone/>
            </a:pPr>
            <a:r>
              <a:rPr lang="fr" sz="1100">
                <a:latin typeface="Calibri"/>
                <a:ea typeface="Calibri"/>
                <a:cs typeface="Calibri"/>
                <a:sym typeface="Calibri"/>
              </a:rPr>
              <a:t>Les activités d’un service de garde en milieu scolaire peuvent être regroupées en 6 catégories.  La proposition de ces activités aux élèves s’effectue en demeurant constamment à leur écoute et en faisant preuve de souplesse.</a:t>
            </a:r>
            <a:endParaRPr sz="1100">
              <a:latin typeface="Calibri"/>
              <a:ea typeface="Calibri"/>
              <a:cs typeface="Calibri"/>
              <a:sym typeface="Calibri"/>
            </a:endParaRPr>
          </a:p>
        </p:txBody>
      </p:sp>
      <p:sp>
        <p:nvSpPr>
          <p:cNvPr id="131" name="Google Shape;131;p19"/>
          <p:cNvSpPr txBox="1"/>
          <p:nvPr/>
        </p:nvSpPr>
        <p:spPr>
          <a:xfrm>
            <a:off x="75" y="400050"/>
            <a:ext cx="7315200" cy="431100"/>
          </a:xfrm>
          <a:prstGeom prst="rect">
            <a:avLst/>
          </a:prstGeom>
          <a:noFill/>
          <a:ln>
            <a:noFill/>
          </a:ln>
        </p:spPr>
        <p:txBody>
          <a:bodyPr spcFirstLastPara="1" wrap="square" lIns="91425" tIns="91425" rIns="91425" bIns="91425" anchor="t" anchorCtr="0">
            <a:spAutoFit/>
          </a:bodyPr>
          <a:lstStyle/>
          <a:p>
            <a:pPr marL="0" lvl="0" indent="0" algn="ctr" rtl="0">
              <a:lnSpc>
                <a:spcPct val="115000"/>
              </a:lnSpc>
              <a:spcBef>
                <a:spcPts val="1200"/>
              </a:spcBef>
              <a:spcAft>
                <a:spcPts val="1200"/>
              </a:spcAft>
              <a:buNone/>
            </a:pPr>
            <a:r>
              <a:rPr lang="fr" sz="1600" b="1">
                <a:solidFill>
                  <a:schemeClr val="dk1"/>
                </a:solidFill>
                <a:latin typeface="Calibri"/>
                <a:ea typeface="Calibri"/>
                <a:cs typeface="Calibri"/>
                <a:sym typeface="Calibri"/>
              </a:rPr>
              <a:t>Types d’activités</a:t>
            </a:r>
            <a:endParaRPr sz="1600" b="1">
              <a:solidFill>
                <a:schemeClr val="dk1"/>
              </a:solidFill>
              <a:latin typeface="Calibri"/>
              <a:ea typeface="Calibri"/>
              <a:cs typeface="Calibri"/>
              <a:sym typeface="Calibri"/>
            </a:endParaRPr>
          </a:p>
        </p:txBody>
      </p:sp>
      <p:pic>
        <p:nvPicPr>
          <p:cNvPr id="132" name="Google Shape;132;p19"/>
          <p:cNvPicPr preferRelativeResize="0"/>
          <p:nvPr/>
        </p:nvPicPr>
        <p:blipFill>
          <a:blip r:embed="rId4">
            <a:alphaModFix/>
          </a:blip>
          <a:stretch>
            <a:fillRect/>
          </a:stretch>
        </p:blipFill>
        <p:spPr>
          <a:xfrm>
            <a:off x="152400" y="138025"/>
            <a:ext cx="1390650" cy="56250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36"/>
        <p:cNvGrpSpPr/>
        <p:nvPr/>
      </p:nvGrpSpPr>
      <p:grpSpPr>
        <a:xfrm>
          <a:off x="0" y="0"/>
          <a:ext cx="0" cy="0"/>
          <a:chOff x="0" y="0"/>
          <a:chExt cx="0" cy="0"/>
        </a:xfrm>
      </p:grpSpPr>
      <p:graphicFrame>
        <p:nvGraphicFramePr>
          <p:cNvPr id="137" name="Google Shape;137;p20"/>
          <p:cNvGraphicFramePr/>
          <p:nvPr/>
        </p:nvGraphicFramePr>
        <p:xfrm>
          <a:off x="459575" y="1095375"/>
          <a:ext cx="6396050" cy="1905000"/>
        </p:xfrm>
        <a:graphic>
          <a:graphicData uri="http://schemas.openxmlformats.org/drawingml/2006/table">
            <a:tbl>
              <a:tblPr>
                <a:noFill/>
                <a:tableStyleId>{BF0B2F3C-BEBD-4649-B992-340E5736D5EF}</a:tableStyleId>
              </a:tblPr>
              <a:tblGrid>
                <a:gridCol w="867075">
                  <a:extLst>
                    <a:ext uri="{9D8B030D-6E8A-4147-A177-3AD203B41FA5}">
                      <a16:colId xmlns:a16="http://schemas.microsoft.com/office/drawing/2014/main" val="20000"/>
                    </a:ext>
                  </a:extLst>
                </a:gridCol>
                <a:gridCol w="5528975">
                  <a:extLst>
                    <a:ext uri="{9D8B030D-6E8A-4147-A177-3AD203B41FA5}">
                      <a16:colId xmlns:a16="http://schemas.microsoft.com/office/drawing/2014/main" val="20001"/>
                    </a:ext>
                  </a:extLst>
                </a:gridCol>
              </a:tblGrid>
              <a:tr h="381000">
                <a:tc gridSpan="2">
                  <a:txBody>
                    <a:bodyPr/>
                    <a:lstStyle/>
                    <a:p>
                      <a:pPr marL="0" lvl="0" indent="0" algn="ctr" rtl="0">
                        <a:spcBef>
                          <a:spcPts val="0"/>
                        </a:spcBef>
                        <a:spcAft>
                          <a:spcPts val="0"/>
                        </a:spcAft>
                        <a:buNone/>
                      </a:pPr>
                      <a:r>
                        <a:rPr lang="fr" sz="1300">
                          <a:latin typeface="Calibri"/>
                          <a:ea typeface="Calibri"/>
                          <a:cs typeface="Calibri"/>
                          <a:sym typeface="Calibri"/>
                        </a:rPr>
                        <a:t>Période du matin </a:t>
                      </a:r>
                      <a:r>
                        <a:rPr lang="fr" sz="1300">
                          <a:highlight>
                            <a:srgbClr val="00FFFF"/>
                          </a:highlight>
                          <a:latin typeface="Calibri"/>
                          <a:ea typeface="Calibri"/>
                          <a:cs typeface="Calibri"/>
                          <a:sym typeface="Calibri"/>
                        </a:rPr>
                        <a:t>6h30 à 8h10</a:t>
                      </a:r>
                      <a:endParaRPr sz="1300">
                        <a:highlight>
                          <a:srgbClr val="00FFFF"/>
                        </a:highlight>
                        <a:latin typeface="Calibri"/>
                        <a:ea typeface="Calibri"/>
                        <a:cs typeface="Calibri"/>
                        <a:sym typeface="Calibri"/>
                      </a:endParaRPr>
                    </a:p>
                  </a:txBody>
                  <a:tcPr marL="91425" marR="91425" marT="91425" marB="91425">
                    <a:lnL w="9525" cap="flat" cmpd="sng">
                      <a:solidFill>
                        <a:srgbClr val="666666"/>
                      </a:solidFill>
                      <a:prstDash val="solid"/>
                      <a:round/>
                      <a:headEnd type="none" w="sm" len="sm"/>
                      <a:tailEnd type="none" w="sm" len="sm"/>
                    </a:lnL>
                    <a:lnR w="9525" cap="flat" cmpd="sng">
                      <a:solidFill>
                        <a:srgbClr val="666666"/>
                      </a:solidFill>
                      <a:prstDash val="solid"/>
                      <a:round/>
                      <a:headEnd type="none" w="sm" len="sm"/>
                      <a:tailEnd type="none" w="sm" len="sm"/>
                    </a:lnR>
                    <a:lnT w="9525" cap="flat" cmpd="sng">
                      <a:solidFill>
                        <a:srgbClr val="666666"/>
                      </a:solidFill>
                      <a:prstDash val="solid"/>
                      <a:round/>
                      <a:headEnd type="none" w="sm" len="sm"/>
                      <a:tailEnd type="none" w="sm" len="sm"/>
                    </a:lnT>
                    <a:lnB w="9525" cap="flat" cmpd="sng">
                      <a:solidFill>
                        <a:srgbClr val="666666"/>
                      </a:solidFill>
                      <a:prstDash val="solid"/>
                      <a:round/>
                      <a:headEnd type="none" w="sm" len="sm"/>
                      <a:tailEnd type="none" w="sm" len="sm"/>
                    </a:lnB>
                    <a:solidFill>
                      <a:schemeClr val="accent1"/>
                    </a:solidFill>
                  </a:tcPr>
                </a:tc>
                <a:tc hMerge="1">
                  <a:txBody>
                    <a:bodyPr/>
                    <a:lstStyle/>
                    <a:p>
                      <a:endParaRPr lang="fr-FR"/>
                    </a:p>
                  </a:txBody>
                  <a:tcPr/>
                </a:tc>
                <a:extLst>
                  <a:ext uri="{0D108BD9-81ED-4DB2-BD59-A6C34878D82A}">
                    <a16:rowId xmlns:a16="http://schemas.microsoft.com/office/drawing/2014/main" val="10000"/>
                  </a:ext>
                </a:extLst>
              </a:tr>
              <a:tr h="381000">
                <a:tc>
                  <a:txBody>
                    <a:bodyPr/>
                    <a:lstStyle/>
                    <a:p>
                      <a:pPr marL="0" lvl="0" indent="0" algn="l" rtl="0">
                        <a:spcBef>
                          <a:spcPts val="0"/>
                        </a:spcBef>
                        <a:spcAft>
                          <a:spcPts val="0"/>
                        </a:spcAft>
                        <a:buNone/>
                      </a:pPr>
                      <a:r>
                        <a:rPr lang="fr" sz="1100">
                          <a:highlight>
                            <a:srgbClr val="00FFFF"/>
                          </a:highlight>
                        </a:rPr>
                        <a:t>6h30</a:t>
                      </a:r>
                      <a:endParaRPr sz="1100">
                        <a:highlight>
                          <a:srgbClr val="00FFFF"/>
                        </a:highlight>
                      </a:endParaRPr>
                    </a:p>
                  </a:txBody>
                  <a:tcPr marL="91425" marR="91425" marT="91425" marB="91425">
                    <a:lnL w="9525" cap="flat" cmpd="sng">
                      <a:solidFill>
                        <a:srgbClr val="666666"/>
                      </a:solidFill>
                      <a:prstDash val="solid"/>
                      <a:round/>
                      <a:headEnd type="none" w="sm" len="sm"/>
                      <a:tailEnd type="none" w="sm" len="sm"/>
                    </a:lnL>
                    <a:lnR w="9525" cap="flat" cmpd="sng">
                      <a:solidFill>
                        <a:srgbClr val="666666"/>
                      </a:solidFill>
                      <a:prstDash val="solid"/>
                      <a:round/>
                      <a:headEnd type="none" w="sm" len="sm"/>
                      <a:tailEnd type="none" w="sm" len="sm"/>
                    </a:lnR>
                    <a:lnT w="9525" cap="flat" cmpd="sng">
                      <a:solidFill>
                        <a:srgbClr val="666666"/>
                      </a:solidFill>
                      <a:prstDash val="solid"/>
                      <a:round/>
                      <a:headEnd type="none" w="sm" len="sm"/>
                      <a:tailEnd type="none" w="sm" len="sm"/>
                    </a:lnT>
                    <a:lnB w="9525" cap="flat" cmpd="sng">
                      <a:solidFill>
                        <a:srgbClr val="666666"/>
                      </a:solidFill>
                      <a:prstDash val="solid"/>
                      <a:round/>
                      <a:headEnd type="none" w="sm" len="sm"/>
                      <a:tailEnd type="none" w="sm" len="sm"/>
                    </a:lnB>
                  </a:tcPr>
                </a:tc>
                <a:tc>
                  <a:txBody>
                    <a:bodyPr/>
                    <a:lstStyle/>
                    <a:p>
                      <a:pPr marL="0" lvl="0" indent="0" algn="l" rtl="0">
                        <a:spcBef>
                          <a:spcPts val="0"/>
                        </a:spcBef>
                        <a:spcAft>
                          <a:spcPts val="0"/>
                        </a:spcAft>
                        <a:buNone/>
                      </a:pPr>
                      <a:r>
                        <a:rPr lang="fr" sz="1100">
                          <a:highlight>
                            <a:srgbClr val="00FFFF"/>
                          </a:highlight>
                          <a:latin typeface="Calibri"/>
                          <a:ea typeface="Calibri"/>
                          <a:cs typeface="Calibri"/>
                          <a:sym typeface="Calibri"/>
                        </a:rPr>
                        <a:t>Ouverture du service de garde : accueil et jeux libres</a:t>
                      </a:r>
                      <a:endParaRPr sz="1100">
                        <a:highlight>
                          <a:srgbClr val="00FFFF"/>
                        </a:highlight>
                        <a:latin typeface="Calibri"/>
                        <a:ea typeface="Calibri"/>
                        <a:cs typeface="Calibri"/>
                        <a:sym typeface="Calibri"/>
                      </a:endParaRPr>
                    </a:p>
                  </a:txBody>
                  <a:tcPr marL="91425" marR="91425" marT="91425" marB="91425">
                    <a:lnL w="9525" cap="flat" cmpd="sng">
                      <a:solidFill>
                        <a:srgbClr val="666666"/>
                      </a:solidFill>
                      <a:prstDash val="solid"/>
                      <a:round/>
                      <a:headEnd type="none" w="sm" len="sm"/>
                      <a:tailEnd type="none" w="sm" len="sm"/>
                    </a:lnL>
                    <a:lnR w="9525" cap="flat" cmpd="sng">
                      <a:solidFill>
                        <a:srgbClr val="666666"/>
                      </a:solidFill>
                      <a:prstDash val="solid"/>
                      <a:round/>
                      <a:headEnd type="none" w="sm" len="sm"/>
                      <a:tailEnd type="none" w="sm" len="sm"/>
                    </a:lnR>
                    <a:lnT w="9525" cap="flat" cmpd="sng">
                      <a:solidFill>
                        <a:srgbClr val="666666"/>
                      </a:solidFill>
                      <a:prstDash val="solid"/>
                      <a:round/>
                      <a:headEnd type="none" w="sm" len="sm"/>
                      <a:tailEnd type="none" w="sm" len="sm"/>
                    </a:lnT>
                    <a:lnB w="9525" cap="flat" cmpd="sng">
                      <a:solidFill>
                        <a:srgbClr val="666666"/>
                      </a:solidFill>
                      <a:prstDash val="solid"/>
                      <a:round/>
                      <a:headEnd type="none" w="sm" len="sm"/>
                      <a:tailEnd type="none" w="sm" len="sm"/>
                    </a:lnB>
                  </a:tcPr>
                </a:tc>
                <a:extLst>
                  <a:ext uri="{0D108BD9-81ED-4DB2-BD59-A6C34878D82A}">
                    <a16:rowId xmlns:a16="http://schemas.microsoft.com/office/drawing/2014/main" val="10001"/>
                  </a:ext>
                </a:extLst>
              </a:tr>
              <a:tr h="381000">
                <a:tc>
                  <a:txBody>
                    <a:bodyPr/>
                    <a:lstStyle/>
                    <a:p>
                      <a:pPr marL="0" lvl="0" indent="0" algn="l" rtl="0">
                        <a:spcBef>
                          <a:spcPts val="0"/>
                        </a:spcBef>
                        <a:spcAft>
                          <a:spcPts val="0"/>
                        </a:spcAft>
                        <a:buNone/>
                      </a:pPr>
                      <a:r>
                        <a:rPr lang="fr" sz="1100">
                          <a:highlight>
                            <a:srgbClr val="00FFFF"/>
                          </a:highlight>
                        </a:rPr>
                        <a:t>7h00</a:t>
                      </a:r>
                      <a:endParaRPr sz="1100">
                        <a:highlight>
                          <a:srgbClr val="00FFFF"/>
                        </a:highlight>
                      </a:endParaRPr>
                    </a:p>
                  </a:txBody>
                  <a:tcPr marL="91425" marR="91425" marT="91425" marB="91425">
                    <a:lnL w="9525" cap="flat" cmpd="sng">
                      <a:solidFill>
                        <a:srgbClr val="666666"/>
                      </a:solidFill>
                      <a:prstDash val="solid"/>
                      <a:round/>
                      <a:headEnd type="none" w="sm" len="sm"/>
                      <a:tailEnd type="none" w="sm" len="sm"/>
                    </a:lnL>
                    <a:lnR w="9525" cap="flat" cmpd="sng">
                      <a:solidFill>
                        <a:srgbClr val="666666"/>
                      </a:solidFill>
                      <a:prstDash val="solid"/>
                      <a:round/>
                      <a:headEnd type="none" w="sm" len="sm"/>
                      <a:tailEnd type="none" w="sm" len="sm"/>
                    </a:lnR>
                    <a:lnT w="9525" cap="flat" cmpd="sng">
                      <a:solidFill>
                        <a:srgbClr val="666666"/>
                      </a:solidFill>
                      <a:prstDash val="solid"/>
                      <a:round/>
                      <a:headEnd type="none" w="sm" len="sm"/>
                      <a:tailEnd type="none" w="sm" len="sm"/>
                    </a:lnT>
                    <a:lnB w="9525" cap="flat" cmpd="sng">
                      <a:solidFill>
                        <a:srgbClr val="666666"/>
                      </a:solidFill>
                      <a:prstDash val="solid"/>
                      <a:round/>
                      <a:headEnd type="none" w="sm" len="sm"/>
                      <a:tailEnd type="none" w="sm" len="sm"/>
                    </a:lnB>
                  </a:tcPr>
                </a:tc>
                <a:tc>
                  <a:txBody>
                    <a:bodyPr/>
                    <a:lstStyle/>
                    <a:p>
                      <a:pPr marL="0" lvl="0" indent="0" algn="l" rtl="0">
                        <a:spcBef>
                          <a:spcPts val="0"/>
                        </a:spcBef>
                        <a:spcAft>
                          <a:spcPts val="0"/>
                        </a:spcAft>
                        <a:buNone/>
                      </a:pPr>
                      <a:r>
                        <a:rPr lang="fr" sz="1100">
                          <a:highlight>
                            <a:srgbClr val="00FFFF"/>
                          </a:highlight>
                          <a:latin typeface="Calibri"/>
                          <a:ea typeface="Calibri"/>
                          <a:cs typeface="Calibri"/>
                          <a:sym typeface="Calibri"/>
                        </a:rPr>
                        <a:t>Activités avec éducatrice</a:t>
                      </a:r>
                      <a:endParaRPr sz="1100">
                        <a:highlight>
                          <a:srgbClr val="00FFFF"/>
                        </a:highlight>
                        <a:latin typeface="Calibri"/>
                        <a:ea typeface="Calibri"/>
                        <a:cs typeface="Calibri"/>
                        <a:sym typeface="Calibri"/>
                      </a:endParaRPr>
                    </a:p>
                  </a:txBody>
                  <a:tcPr marL="91425" marR="91425" marT="91425" marB="91425">
                    <a:lnL w="9525" cap="flat" cmpd="sng">
                      <a:solidFill>
                        <a:srgbClr val="666666"/>
                      </a:solidFill>
                      <a:prstDash val="solid"/>
                      <a:round/>
                      <a:headEnd type="none" w="sm" len="sm"/>
                      <a:tailEnd type="none" w="sm" len="sm"/>
                    </a:lnL>
                    <a:lnR w="9525" cap="flat" cmpd="sng">
                      <a:solidFill>
                        <a:srgbClr val="666666"/>
                      </a:solidFill>
                      <a:prstDash val="solid"/>
                      <a:round/>
                      <a:headEnd type="none" w="sm" len="sm"/>
                      <a:tailEnd type="none" w="sm" len="sm"/>
                    </a:lnR>
                    <a:lnT w="9525" cap="flat" cmpd="sng">
                      <a:solidFill>
                        <a:srgbClr val="666666"/>
                      </a:solidFill>
                      <a:prstDash val="solid"/>
                      <a:round/>
                      <a:headEnd type="none" w="sm" len="sm"/>
                      <a:tailEnd type="none" w="sm" len="sm"/>
                    </a:lnT>
                    <a:lnB w="9525" cap="flat" cmpd="sng">
                      <a:solidFill>
                        <a:srgbClr val="666666"/>
                      </a:solidFill>
                      <a:prstDash val="solid"/>
                      <a:round/>
                      <a:headEnd type="none" w="sm" len="sm"/>
                      <a:tailEnd type="none" w="sm" len="sm"/>
                    </a:lnB>
                  </a:tcPr>
                </a:tc>
                <a:extLst>
                  <a:ext uri="{0D108BD9-81ED-4DB2-BD59-A6C34878D82A}">
                    <a16:rowId xmlns:a16="http://schemas.microsoft.com/office/drawing/2014/main" val="10002"/>
                  </a:ext>
                </a:extLst>
              </a:tr>
              <a:tr h="381000">
                <a:tc>
                  <a:txBody>
                    <a:bodyPr/>
                    <a:lstStyle/>
                    <a:p>
                      <a:pPr marL="0" lvl="0" indent="0" algn="l" rtl="0">
                        <a:spcBef>
                          <a:spcPts val="0"/>
                        </a:spcBef>
                        <a:spcAft>
                          <a:spcPts val="0"/>
                        </a:spcAft>
                        <a:buNone/>
                      </a:pPr>
                      <a:r>
                        <a:rPr lang="fr" sz="1100">
                          <a:highlight>
                            <a:srgbClr val="00FFFF"/>
                          </a:highlight>
                        </a:rPr>
                        <a:t>7h30</a:t>
                      </a:r>
                      <a:endParaRPr sz="1100">
                        <a:highlight>
                          <a:srgbClr val="00FFFF"/>
                        </a:highlight>
                      </a:endParaRPr>
                    </a:p>
                  </a:txBody>
                  <a:tcPr marL="91425" marR="91425" marT="91425" marB="91425">
                    <a:lnL w="9525" cap="flat" cmpd="sng">
                      <a:solidFill>
                        <a:srgbClr val="666666"/>
                      </a:solidFill>
                      <a:prstDash val="solid"/>
                      <a:round/>
                      <a:headEnd type="none" w="sm" len="sm"/>
                      <a:tailEnd type="none" w="sm" len="sm"/>
                    </a:lnL>
                    <a:lnR w="9525" cap="flat" cmpd="sng">
                      <a:solidFill>
                        <a:srgbClr val="666666"/>
                      </a:solidFill>
                      <a:prstDash val="solid"/>
                      <a:round/>
                      <a:headEnd type="none" w="sm" len="sm"/>
                      <a:tailEnd type="none" w="sm" len="sm"/>
                    </a:lnR>
                    <a:lnT w="9525" cap="flat" cmpd="sng">
                      <a:solidFill>
                        <a:srgbClr val="666666"/>
                      </a:solidFill>
                      <a:prstDash val="solid"/>
                      <a:round/>
                      <a:headEnd type="none" w="sm" len="sm"/>
                      <a:tailEnd type="none" w="sm" len="sm"/>
                    </a:lnT>
                    <a:lnB w="9525" cap="flat" cmpd="sng">
                      <a:solidFill>
                        <a:srgbClr val="666666"/>
                      </a:solidFill>
                      <a:prstDash val="solid"/>
                      <a:round/>
                      <a:headEnd type="none" w="sm" len="sm"/>
                      <a:tailEnd type="none" w="sm" len="sm"/>
                    </a:lnB>
                  </a:tcPr>
                </a:tc>
                <a:tc>
                  <a:txBody>
                    <a:bodyPr/>
                    <a:lstStyle/>
                    <a:p>
                      <a:pPr marL="0" lvl="0" indent="0" algn="l" rtl="0">
                        <a:spcBef>
                          <a:spcPts val="0"/>
                        </a:spcBef>
                        <a:spcAft>
                          <a:spcPts val="0"/>
                        </a:spcAft>
                        <a:buNone/>
                      </a:pPr>
                      <a:r>
                        <a:rPr lang="fr" sz="1100">
                          <a:highlight>
                            <a:srgbClr val="00FFFF"/>
                          </a:highlight>
                          <a:latin typeface="Calibri"/>
                          <a:ea typeface="Calibri"/>
                          <a:cs typeface="Calibri"/>
                          <a:sym typeface="Calibri"/>
                        </a:rPr>
                        <a:t>Jeux extérieurs</a:t>
                      </a:r>
                      <a:endParaRPr sz="1100">
                        <a:highlight>
                          <a:srgbClr val="00FFFF"/>
                        </a:highlight>
                        <a:latin typeface="Calibri"/>
                        <a:ea typeface="Calibri"/>
                        <a:cs typeface="Calibri"/>
                        <a:sym typeface="Calibri"/>
                      </a:endParaRPr>
                    </a:p>
                  </a:txBody>
                  <a:tcPr marL="91425" marR="91425" marT="91425" marB="91425">
                    <a:lnL w="9525" cap="flat" cmpd="sng">
                      <a:solidFill>
                        <a:srgbClr val="666666"/>
                      </a:solidFill>
                      <a:prstDash val="solid"/>
                      <a:round/>
                      <a:headEnd type="none" w="sm" len="sm"/>
                      <a:tailEnd type="none" w="sm" len="sm"/>
                    </a:lnL>
                    <a:lnR w="9525" cap="flat" cmpd="sng">
                      <a:solidFill>
                        <a:srgbClr val="666666"/>
                      </a:solidFill>
                      <a:prstDash val="solid"/>
                      <a:round/>
                      <a:headEnd type="none" w="sm" len="sm"/>
                      <a:tailEnd type="none" w="sm" len="sm"/>
                    </a:lnR>
                    <a:lnT w="9525" cap="flat" cmpd="sng">
                      <a:solidFill>
                        <a:srgbClr val="666666"/>
                      </a:solidFill>
                      <a:prstDash val="solid"/>
                      <a:round/>
                      <a:headEnd type="none" w="sm" len="sm"/>
                      <a:tailEnd type="none" w="sm" len="sm"/>
                    </a:lnT>
                    <a:lnB w="9525" cap="flat" cmpd="sng">
                      <a:solidFill>
                        <a:srgbClr val="666666"/>
                      </a:solidFill>
                      <a:prstDash val="solid"/>
                      <a:round/>
                      <a:headEnd type="none" w="sm" len="sm"/>
                      <a:tailEnd type="none" w="sm" len="sm"/>
                    </a:lnB>
                  </a:tcPr>
                </a:tc>
                <a:extLst>
                  <a:ext uri="{0D108BD9-81ED-4DB2-BD59-A6C34878D82A}">
                    <a16:rowId xmlns:a16="http://schemas.microsoft.com/office/drawing/2014/main" val="10003"/>
                  </a:ext>
                </a:extLst>
              </a:tr>
              <a:tr h="381000">
                <a:tc>
                  <a:txBody>
                    <a:bodyPr/>
                    <a:lstStyle/>
                    <a:p>
                      <a:pPr marL="0" lvl="0" indent="0" algn="l" rtl="0">
                        <a:spcBef>
                          <a:spcPts val="0"/>
                        </a:spcBef>
                        <a:spcAft>
                          <a:spcPts val="0"/>
                        </a:spcAft>
                        <a:buNone/>
                      </a:pPr>
                      <a:r>
                        <a:rPr lang="fr" sz="1100">
                          <a:highlight>
                            <a:srgbClr val="00FFFF"/>
                          </a:highlight>
                        </a:rPr>
                        <a:t>8h05</a:t>
                      </a:r>
                      <a:endParaRPr sz="1100">
                        <a:highlight>
                          <a:srgbClr val="00FFFF"/>
                        </a:highlight>
                      </a:endParaRPr>
                    </a:p>
                  </a:txBody>
                  <a:tcPr marL="91425" marR="91425" marT="91425" marB="91425">
                    <a:lnL w="9525" cap="flat" cmpd="sng">
                      <a:solidFill>
                        <a:srgbClr val="666666"/>
                      </a:solidFill>
                      <a:prstDash val="solid"/>
                      <a:round/>
                      <a:headEnd type="none" w="sm" len="sm"/>
                      <a:tailEnd type="none" w="sm" len="sm"/>
                    </a:lnL>
                    <a:lnR w="9525" cap="flat" cmpd="sng">
                      <a:solidFill>
                        <a:srgbClr val="666666"/>
                      </a:solidFill>
                      <a:prstDash val="solid"/>
                      <a:round/>
                      <a:headEnd type="none" w="sm" len="sm"/>
                      <a:tailEnd type="none" w="sm" len="sm"/>
                    </a:lnR>
                    <a:lnT w="9525" cap="flat" cmpd="sng">
                      <a:solidFill>
                        <a:srgbClr val="666666"/>
                      </a:solidFill>
                      <a:prstDash val="solid"/>
                      <a:round/>
                      <a:headEnd type="none" w="sm" len="sm"/>
                      <a:tailEnd type="none" w="sm" len="sm"/>
                    </a:lnT>
                    <a:lnB w="9525" cap="flat" cmpd="sng">
                      <a:solidFill>
                        <a:srgbClr val="666666"/>
                      </a:solidFill>
                      <a:prstDash val="solid"/>
                      <a:round/>
                      <a:headEnd type="none" w="sm" len="sm"/>
                      <a:tailEnd type="none" w="sm" len="sm"/>
                    </a:lnB>
                  </a:tcPr>
                </a:tc>
                <a:tc>
                  <a:txBody>
                    <a:bodyPr/>
                    <a:lstStyle/>
                    <a:p>
                      <a:pPr marL="0" lvl="0" indent="0" algn="l" rtl="0">
                        <a:spcBef>
                          <a:spcPts val="0"/>
                        </a:spcBef>
                        <a:spcAft>
                          <a:spcPts val="0"/>
                        </a:spcAft>
                        <a:buNone/>
                      </a:pPr>
                      <a:r>
                        <a:rPr lang="fr" sz="1100">
                          <a:highlight>
                            <a:srgbClr val="00FFFF"/>
                          </a:highlight>
                          <a:latin typeface="Calibri"/>
                          <a:ea typeface="Calibri"/>
                          <a:cs typeface="Calibri"/>
                          <a:sym typeface="Calibri"/>
                        </a:rPr>
                        <a:t>Début des cours</a:t>
                      </a:r>
                      <a:endParaRPr sz="1100">
                        <a:highlight>
                          <a:srgbClr val="00FFFF"/>
                        </a:highlight>
                        <a:latin typeface="Calibri"/>
                        <a:ea typeface="Calibri"/>
                        <a:cs typeface="Calibri"/>
                        <a:sym typeface="Calibri"/>
                      </a:endParaRPr>
                    </a:p>
                  </a:txBody>
                  <a:tcPr marL="91425" marR="91425" marT="91425" marB="91425">
                    <a:lnL w="9525" cap="flat" cmpd="sng">
                      <a:solidFill>
                        <a:srgbClr val="666666"/>
                      </a:solidFill>
                      <a:prstDash val="solid"/>
                      <a:round/>
                      <a:headEnd type="none" w="sm" len="sm"/>
                      <a:tailEnd type="none" w="sm" len="sm"/>
                    </a:lnL>
                    <a:lnR w="9525" cap="flat" cmpd="sng">
                      <a:solidFill>
                        <a:srgbClr val="666666"/>
                      </a:solidFill>
                      <a:prstDash val="solid"/>
                      <a:round/>
                      <a:headEnd type="none" w="sm" len="sm"/>
                      <a:tailEnd type="none" w="sm" len="sm"/>
                    </a:lnR>
                    <a:lnT w="9525" cap="flat" cmpd="sng">
                      <a:solidFill>
                        <a:srgbClr val="666666"/>
                      </a:solidFill>
                      <a:prstDash val="solid"/>
                      <a:round/>
                      <a:headEnd type="none" w="sm" len="sm"/>
                      <a:tailEnd type="none" w="sm" len="sm"/>
                    </a:lnT>
                    <a:lnB w="9525" cap="flat" cmpd="sng">
                      <a:solidFill>
                        <a:srgbClr val="666666"/>
                      </a:solidFill>
                      <a:prstDash val="solid"/>
                      <a:round/>
                      <a:headEnd type="none" w="sm" len="sm"/>
                      <a:tailEnd type="none" w="sm" len="sm"/>
                    </a:lnB>
                  </a:tcPr>
                </a:tc>
                <a:extLst>
                  <a:ext uri="{0D108BD9-81ED-4DB2-BD59-A6C34878D82A}">
                    <a16:rowId xmlns:a16="http://schemas.microsoft.com/office/drawing/2014/main" val="10004"/>
                  </a:ext>
                </a:extLst>
              </a:tr>
            </a:tbl>
          </a:graphicData>
        </a:graphic>
      </p:graphicFrame>
      <p:sp>
        <p:nvSpPr>
          <p:cNvPr id="138" name="Google Shape;138;p20"/>
          <p:cNvSpPr txBox="1"/>
          <p:nvPr/>
        </p:nvSpPr>
        <p:spPr>
          <a:xfrm>
            <a:off x="-75" y="361950"/>
            <a:ext cx="7315200" cy="4311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fr" sz="1600" b="1">
                <a:solidFill>
                  <a:schemeClr val="dk1"/>
                </a:solidFill>
                <a:latin typeface="Calibri"/>
                <a:ea typeface="Calibri"/>
                <a:cs typeface="Calibri"/>
                <a:sym typeface="Calibri"/>
              </a:rPr>
              <a:t>Horaire type d’une journée</a:t>
            </a:r>
            <a:endParaRPr sz="1100">
              <a:solidFill>
                <a:schemeClr val="dk1"/>
              </a:solidFill>
            </a:endParaRPr>
          </a:p>
        </p:txBody>
      </p:sp>
      <p:graphicFrame>
        <p:nvGraphicFramePr>
          <p:cNvPr id="139" name="Google Shape;139;p20"/>
          <p:cNvGraphicFramePr/>
          <p:nvPr/>
        </p:nvGraphicFramePr>
        <p:xfrm>
          <a:off x="459575" y="3505200"/>
          <a:ext cx="6396050" cy="1524000"/>
        </p:xfrm>
        <a:graphic>
          <a:graphicData uri="http://schemas.openxmlformats.org/drawingml/2006/table">
            <a:tbl>
              <a:tblPr>
                <a:noFill/>
                <a:tableStyleId>{BF0B2F3C-BEBD-4649-B992-340E5736D5EF}</a:tableStyleId>
              </a:tblPr>
              <a:tblGrid>
                <a:gridCol w="867075">
                  <a:extLst>
                    <a:ext uri="{9D8B030D-6E8A-4147-A177-3AD203B41FA5}">
                      <a16:colId xmlns:a16="http://schemas.microsoft.com/office/drawing/2014/main" val="20000"/>
                    </a:ext>
                  </a:extLst>
                </a:gridCol>
                <a:gridCol w="5528975">
                  <a:extLst>
                    <a:ext uri="{9D8B030D-6E8A-4147-A177-3AD203B41FA5}">
                      <a16:colId xmlns:a16="http://schemas.microsoft.com/office/drawing/2014/main" val="20001"/>
                    </a:ext>
                  </a:extLst>
                </a:gridCol>
              </a:tblGrid>
              <a:tr h="381000">
                <a:tc gridSpan="2">
                  <a:txBody>
                    <a:bodyPr/>
                    <a:lstStyle/>
                    <a:p>
                      <a:pPr marL="0" lvl="0" indent="0" algn="ctr" rtl="0">
                        <a:spcBef>
                          <a:spcPts val="0"/>
                        </a:spcBef>
                        <a:spcAft>
                          <a:spcPts val="0"/>
                        </a:spcAft>
                        <a:buNone/>
                      </a:pPr>
                      <a:r>
                        <a:rPr lang="fr" sz="1300">
                          <a:latin typeface="Calibri"/>
                          <a:ea typeface="Calibri"/>
                          <a:cs typeface="Calibri"/>
                          <a:sym typeface="Calibri"/>
                        </a:rPr>
                        <a:t>Période du mid </a:t>
                      </a:r>
                      <a:r>
                        <a:rPr lang="fr" sz="1300">
                          <a:highlight>
                            <a:srgbClr val="00FFFF"/>
                          </a:highlight>
                          <a:latin typeface="Calibri"/>
                          <a:ea typeface="Calibri"/>
                          <a:cs typeface="Calibri"/>
                          <a:sym typeface="Calibri"/>
                        </a:rPr>
                        <a:t>11h40 à 13h03</a:t>
                      </a:r>
                      <a:endParaRPr sz="1300">
                        <a:highlight>
                          <a:srgbClr val="00FFFF"/>
                        </a:highlight>
                        <a:latin typeface="Calibri"/>
                        <a:ea typeface="Calibri"/>
                        <a:cs typeface="Calibri"/>
                        <a:sym typeface="Calibri"/>
                      </a:endParaRPr>
                    </a:p>
                  </a:txBody>
                  <a:tcPr marL="91425" marR="91425" marT="91425" marB="91425">
                    <a:lnL w="9525" cap="flat" cmpd="sng">
                      <a:solidFill>
                        <a:srgbClr val="666666"/>
                      </a:solidFill>
                      <a:prstDash val="solid"/>
                      <a:round/>
                      <a:headEnd type="none" w="sm" len="sm"/>
                      <a:tailEnd type="none" w="sm" len="sm"/>
                    </a:lnL>
                    <a:lnR w="9525" cap="flat" cmpd="sng">
                      <a:solidFill>
                        <a:srgbClr val="666666"/>
                      </a:solidFill>
                      <a:prstDash val="solid"/>
                      <a:round/>
                      <a:headEnd type="none" w="sm" len="sm"/>
                      <a:tailEnd type="none" w="sm" len="sm"/>
                    </a:lnR>
                    <a:lnT w="9525" cap="flat" cmpd="sng">
                      <a:solidFill>
                        <a:srgbClr val="666666"/>
                      </a:solidFill>
                      <a:prstDash val="solid"/>
                      <a:round/>
                      <a:headEnd type="none" w="sm" len="sm"/>
                      <a:tailEnd type="none" w="sm" len="sm"/>
                    </a:lnT>
                    <a:lnB w="9525" cap="flat" cmpd="sng">
                      <a:solidFill>
                        <a:srgbClr val="666666"/>
                      </a:solidFill>
                      <a:prstDash val="solid"/>
                      <a:round/>
                      <a:headEnd type="none" w="sm" len="sm"/>
                      <a:tailEnd type="none" w="sm" len="sm"/>
                    </a:lnB>
                    <a:solidFill>
                      <a:schemeClr val="accent1"/>
                    </a:solidFill>
                  </a:tcPr>
                </a:tc>
                <a:tc hMerge="1">
                  <a:txBody>
                    <a:bodyPr/>
                    <a:lstStyle/>
                    <a:p>
                      <a:endParaRPr lang="fr-FR"/>
                    </a:p>
                  </a:txBody>
                  <a:tcPr/>
                </a:tc>
                <a:extLst>
                  <a:ext uri="{0D108BD9-81ED-4DB2-BD59-A6C34878D82A}">
                    <a16:rowId xmlns:a16="http://schemas.microsoft.com/office/drawing/2014/main" val="10000"/>
                  </a:ext>
                </a:extLst>
              </a:tr>
              <a:tr h="381000">
                <a:tc>
                  <a:txBody>
                    <a:bodyPr/>
                    <a:lstStyle/>
                    <a:p>
                      <a:pPr marL="0" lvl="0" indent="0" algn="l" rtl="0">
                        <a:spcBef>
                          <a:spcPts val="0"/>
                        </a:spcBef>
                        <a:spcAft>
                          <a:spcPts val="0"/>
                        </a:spcAft>
                        <a:buNone/>
                      </a:pPr>
                      <a:r>
                        <a:rPr lang="fr" sz="1100">
                          <a:highlight>
                            <a:srgbClr val="00FFFF"/>
                          </a:highlight>
                        </a:rPr>
                        <a:t>11h40</a:t>
                      </a:r>
                      <a:endParaRPr sz="1100">
                        <a:highlight>
                          <a:srgbClr val="00FFFF"/>
                        </a:highlight>
                      </a:endParaRPr>
                    </a:p>
                  </a:txBody>
                  <a:tcPr marL="91425" marR="91425" marT="91425" marB="91425">
                    <a:lnL w="9525" cap="flat" cmpd="sng">
                      <a:solidFill>
                        <a:srgbClr val="666666"/>
                      </a:solidFill>
                      <a:prstDash val="solid"/>
                      <a:round/>
                      <a:headEnd type="none" w="sm" len="sm"/>
                      <a:tailEnd type="none" w="sm" len="sm"/>
                    </a:lnL>
                    <a:lnR w="9525" cap="flat" cmpd="sng">
                      <a:solidFill>
                        <a:srgbClr val="666666"/>
                      </a:solidFill>
                      <a:prstDash val="solid"/>
                      <a:round/>
                      <a:headEnd type="none" w="sm" len="sm"/>
                      <a:tailEnd type="none" w="sm" len="sm"/>
                    </a:lnR>
                    <a:lnT w="9525" cap="flat" cmpd="sng">
                      <a:solidFill>
                        <a:srgbClr val="666666"/>
                      </a:solidFill>
                      <a:prstDash val="solid"/>
                      <a:round/>
                      <a:headEnd type="none" w="sm" len="sm"/>
                      <a:tailEnd type="none" w="sm" len="sm"/>
                    </a:lnT>
                    <a:lnB w="9525" cap="flat" cmpd="sng">
                      <a:solidFill>
                        <a:srgbClr val="666666"/>
                      </a:solidFill>
                      <a:prstDash val="solid"/>
                      <a:round/>
                      <a:headEnd type="none" w="sm" len="sm"/>
                      <a:tailEnd type="none" w="sm" len="sm"/>
                    </a:lnB>
                  </a:tcPr>
                </a:tc>
                <a:tc>
                  <a:txBody>
                    <a:bodyPr/>
                    <a:lstStyle/>
                    <a:p>
                      <a:pPr marL="0" lvl="0" indent="0" algn="l" rtl="0">
                        <a:spcBef>
                          <a:spcPts val="0"/>
                        </a:spcBef>
                        <a:spcAft>
                          <a:spcPts val="0"/>
                        </a:spcAft>
                        <a:buNone/>
                      </a:pPr>
                      <a:r>
                        <a:rPr lang="fr" sz="1100">
                          <a:highlight>
                            <a:srgbClr val="00FFFF"/>
                          </a:highlight>
                          <a:latin typeface="Calibri"/>
                          <a:ea typeface="Calibri"/>
                          <a:cs typeface="Calibri"/>
                          <a:sym typeface="Calibri"/>
                        </a:rPr>
                        <a:t>Dîner : accueil et prise de présence</a:t>
                      </a:r>
                      <a:endParaRPr sz="1100">
                        <a:highlight>
                          <a:srgbClr val="00FFFF"/>
                        </a:highlight>
                        <a:latin typeface="Calibri"/>
                        <a:ea typeface="Calibri"/>
                        <a:cs typeface="Calibri"/>
                        <a:sym typeface="Calibri"/>
                      </a:endParaRPr>
                    </a:p>
                  </a:txBody>
                  <a:tcPr marL="91425" marR="91425" marT="91425" marB="91425">
                    <a:lnL w="9525" cap="flat" cmpd="sng">
                      <a:solidFill>
                        <a:srgbClr val="666666"/>
                      </a:solidFill>
                      <a:prstDash val="solid"/>
                      <a:round/>
                      <a:headEnd type="none" w="sm" len="sm"/>
                      <a:tailEnd type="none" w="sm" len="sm"/>
                    </a:lnL>
                    <a:lnR w="9525" cap="flat" cmpd="sng">
                      <a:solidFill>
                        <a:srgbClr val="666666"/>
                      </a:solidFill>
                      <a:prstDash val="solid"/>
                      <a:round/>
                      <a:headEnd type="none" w="sm" len="sm"/>
                      <a:tailEnd type="none" w="sm" len="sm"/>
                    </a:lnR>
                    <a:lnT w="9525" cap="flat" cmpd="sng">
                      <a:solidFill>
                        <a:srgbClr val="666666"/>
                      </a:solidFill>
                      <a:prstDash val="solid"/>
                      <a:round/>
                      <a:headEnd type="none" w="sm" len="sm"/>
                      <a:tailEnd type="none" w="sm" len="sm"/>
                    </a:lnT>
                    <a:lnB w="9525" cap="flat" cmpd="sng">
                      <a:solidFill>
                        <a:srgbClr val="666666"/>
                      </a:solidFill>
                      <a:prstDash val="solid"/>
                      <a:round/>
                      <a:headEnd type="none" w="sm" len="sm"/>
                      <a:tailEnd type="none" w="sm" len="sm"/>
                    </a:lnB>
                  </a:tcPr>
                </a:tc>
                <a:extLst>
                  <a:ext uri="{0D108BD9-81ED-4DB2-BD59-A6C34878D82A}">
                    <a16:rowId xmlns:a16="http://schemas.microsoft.com/office/drawing/2014/main" val="10001"/>
                  </a:ext>
                </a:extLst>
              </a:tr>
              <a:tr h="381000">
                <a:tc>
                  <a:txBody>
                    <a:bodyPr/>
                    <a:lstStyle/>
                    <a:p>
                      <a:pPr marL="0" lvl="0" indent="0" algn="l" rtl="0">
                        <a:spcBef>
                          <a:spcPts val="0"/>
                        </a:spcBef>
                        <a:spcAft>
                          <a:spcPts val="0"/>
                        </a:spcAft>
                        <a:buNone/>
                      </a:pPr>
                      <a:r>
                        <a:rPr lang="fr" sz="1100">
                          <a:highlight>
                            <a:srgbClr val="00FFFF"/>
                          </a:highlight>
                        </a:rPr>
                        <a:t>12h15</a:t>
                      </a:r>
                      <a:endParaRPr sz="1100">
                        <a:highlight>
                          <a:srgbClr val="00FFFF"/>
                        </a:highlight>
                      </a:endParaRPr>
                    </a:p>
                  </a:txBody>
                  <a:tcPr marL="91425" marR="91425" marT="91425" marB="91425">
                    <a:lnL w="9525" cap="flat" cmpd="sng">
                      <a:solidFill>
                        <a:srgbClr val="666666"/>
                      </a:solidFill>
                      <a:prstDash val="solid"/>
                      <a:round/>
                      <a:headEnd type="none" w="sm" len="sm"/>
                      <a:tailEnd type="none" w="sm" len="sm"/>
                    </a:lnL>
                    <a:lnR w="9525" cap="flat" cmpd="sng">
                      <a:solidFill>
                        <a:srgbClr val="666666"/>
                      </a:solidFill>
                      <a:prstDash val="solid"/>
                      <a:round/>
                      <a:headEnd type="none" w="sm" len="sm"/>
                      <a:tailEnd type="none" w="sm" len="sm"/>
                    </a:lnR>
                    <a:lnT w="9525" cap="flat" cmpd="sng">
                      <a:solidFill>
                        <a:srgbClr val="666666"/>
                      </a:solidFill>
                      <a:prstDash val="solid"/>
                      <a:round/>
                      <a:headEnd type="none" w="sm" len="sm"/>
                      <a:tailEnd type="none" w="sm" len="sm"/>
                    </a:lnT>
                    <a:lnB w="9525" cap="flat" cmpd="sng">
                      <a:solidFill>
                        <a:srgbClr val="666666"/>
                      </a:solidFill>
                      <a:prstDash val="solid"/>
                      <a:round/>
                      <a:headEnd type="none" w="sm" len="sm"/>
                      <a:tailEnd type="none" w="sm" len="sm"/>
                    </a:lnB>
                  </a:tcPr>
                </a:tc>
                <a:tc>
                  <a:txBody>
                    <a:bodyPr/>
                    <a:lstStyle/>
                    <a:p>
                      <a:pPr marL="0" lvl="0" indent="0" algn="l" rtl="0">
                        <a:spcBef>
                          <a:spcPts val="0"/>
                        </a:spcBef>
                        <a:spcAft>
                          <a:spcPts val="0"/>
                        </a:spcAft>
                        <a:buNone/>
                      </a:pPr>
                      <a:r>
                        <a:rPr lang="fr" sz="1100">
                          <a:highlight>
                            <a:srgbClr val="00FFFF"/>
                          </a:highlight>
                          <a:latin typeface="Calibri"/>
                          <a:ea typeface="Calibri"/>
                          <a:cs typeface="Calibri"/>
                          <a:sym typeface="Calibri"/>
                        </a:rPr>
                        <a:t>Jeux extérieurs</a:t>
                      </a:r>
                      <a:endParaRPr sz="1100">
                        <a:highlight>
                          <a:srgbClr val="00FFFF"/>
                        </a:highlight>
                        <a:latin typeface="Calibri"/>
                        <a:ea typeface="Calibri"/>
                        <a:cs typeface="Calibri"/>
                        <a:sym typeface="Calibri"/>
                      </a:endParaRPr>
                    </a:p>
                  </a:txBody>
                  <a:tcPr marL="91425" marR="91425" marT="91425" marB="91425">
                    <a:lnL w="9525" cap="flat" cmpd="sng">
                      <a:solidFill>
                        <a:srgbClr val="666666"/>
                      </a:solidFill>
                      <a:prstDash val="solid"/>
                      <a:round/>
                      <a:headEnd type="none" w="sm" len="sm"/>
                      <a:tailEnd type="none" w="sm" len="sm"/>
                    </a:lnL>
                    <a:lnR w="9525" cap="flat" cmpd="sng">
                      <a:solidFill>
                        <a:srgbClr val="666666"/>
                      </a:solidFill>
                      <a:prstDash val="solid"/>
                      <a:round/>
                      <a:headEnd type="none" w="sm" len="sm"/>
                      <a:tailEnd type="none" w="sm" len="sm"/>
                    </a:lnR>
                    <a:lnT w="9525" cap="flat" cmpd="sng">
                      <a:solidFill>
                        <a:srgbClr val="666666"/>
                      </a:solidFill>
                      <a:prstDash val="solid"/>
                      <a:round/>
                      <a:headEnd type="none" w="sm" len="sm"/>
                      <a:tailEnd type="none" w="sm" len="sm"/>
                    </a:lnT>
                    <a:lnB w="9525" cap="flat" cmpd="sng">
                      <a:solidFill>
                        <a:srgbClr val="666666"/>
                      </a:solidFill>
                      <a:prstDash val="solid"/>
                      <a:round/>
                      <a:headEnd type="none" w="sm" len="sm"/>
                      <a:tailEnd type="none" w="sm" len="sm"/>
                    </a:lnB>
                  </a:tcPr>
                </a:tc>
                <a:extLst>
                  <a:ext uri="{0D108BD9-81ED-4DB2-BD59-A6C34878D82A}">
                    <a16:rowId xmlns:a16="http://schemas.microsoft.com/office/drawing/2014/main" val="10002"/>
                  </a:ext>
                </a:extLst>
              </a:tr>
              <a:tr h="381000">
                <a:tc>
                  <a:txBody>
                    <a:bodyPr/>
                    <a:lstStyle/>
                    <a:p>
                      <a:pPr marL="0" lvl="0" indent="0" algn="l" rtl="0">
                        <a:spcBef>
                          <a:spcPts val="0"/>
                        </a:spcBef>
                        <a:spcAft>
                          <a:spcPts val="0"/>
                        </a:spcAft>
                        <a:buNone/>
                      </a:pPr>
                      <a:r>
                        <a:rPr lang="fr" sz="1100">
                          <a:highlight>
                            <a:srgbClr val="00FFFF"/>
                          </a:highlight>
                        </a:rPr>
                        <a:t>12h55</a:t>
                      </a:r>
                      <a:endParaRPr sz="1100">
                        <a:highlight>
                          <a:srgbClr val="00FFFF"/>
                        </a:highlight>
                      </a:endParaRPr>
                    </a:p>
                  </a:txBody>
                  <a:tcPr marL="91425" marR="91425" marT="91425" marB="91425">
                    <a:lnL w="9525" cap="flat" cmpd="sng">
                      <a:solidFill>
                        <a:srgbClr val="666666"/>
                      </a:solidFill>
                      <a:prstDash val="solid"/>
                      <a:round/>
                      <a:headEnd type="none" w="sm" len="sm"/>
                      <a:tailEnd type="none" w="sm" len="sm"/>
                    </a:lnL>
                    <a:lnR w="9525" cap="flat" cmpd="sng">
                      <a:solidFill>
                        <a:srgbClr val="666666"/>
                      </a:solidFill>
                      <a:prstDash val="solid"/>
                      <a:round/>
                      <a:headEnd type="none" w="sm" len="sm"/>
                      <a:tailEnd type="none" w="sm" len="sm"/>
                    </a:lnR>
                    <a:lnT w="9525" cap="flat" cmpd="sng">
                      <a:solidFill>
                        <a:srgbClr val="666666"/>
                      </a:solidFill>
                      <a:prstDash val="solid"/>
                      <a:round/>
                      <a:headEnd type="none" w="sm" len="sm"/>
                      <a:tailEnd type="none" w="sm" len="sm"/>
                    </a:lnT>
                    <a:lnB w="9525" cap="flat" cmpd="sng">
                      <a:solidFill>
                        <a:srgbClr val="666666"/>
                      </a:solidFill>
                      <a:prstDash val="solid"/>
                      <a:round/>
                      <a:headEnd type="none" w="sm" len="sm"/>
                      <a:tailEnd type="none" w="sm" len="sm"/>
                    </a:lnB>
                  </a:tcPr>
                </a:tc>
                <a:tc>
                  <a:txBody>
                    <a:bodyPr/>
                    <a:lstStyle/>
                    <a:p>
                      <a:pPr marL="0" lvl="0" indent="0" algn="l" rtl="0">
                        <a:spcBef>
                          <a:spcPts val="0"/>
                        </a:spcBef>
                        <a:spcAft>
                          <a:spcPts val="0"/>
                        </a:spcAft>
                        <a:buNone/>
                      </a:pPr>
                      <a:r>
                        <a:rPr lang="fr" sz="1100">
                          <a:highlight>
                            <a:srgbClr val="00FFFF"/>
                          </a:highlight>
                          <a:latin typeface="Calibri"/>
                          <a:ea typeface="Calibri"/>
                          <a:cs typeface="Calibri"/>
                          <a:sym typeface="Calibri"/>
                        </a:rPr>
                        <a:t>Début des cours</a:t>
                      </a:r>
                      <a:endParaRPr sz="1100">
                        <a:highlight>
                          <a:srgbClr val="00FFFF"/>
                        </a:highlight>
                        <a:latin typeface="Calibri"/>
                        <a:ea typeface="Calibri"/>
                        <a:cs typeface="Calibri"/>
                        <a:sym typeface="Calibri"/>
                      </a:endParaRPr>
                    </a:p>
                  </a:txBody>
                  <a:tcPr marL="91425" marR="91425" marT="91425" marB="91425">
                    <a:lnL w="9525" cap="flat" cmpd="sng">
                      <a:solidFill>
                        <a:srgbClr val="666666"/>
                      </a:solidFill>
                      <a:prstDash val="solid"/>
                      <a:round/>
                      <a:headEnd type="none" w="sm" len="sm"/>
                      <a:tailEnd type="none" w="sm" len="sm"/>
                    </a:lnL>
                    <a:lnR w="9525" cap="flat" cmpd="sng">
                      <a:solidFill>
                        <a:srgbClr val="666666"/>
                      </a:solidFill>
                      <a:prstDash val="solid"/>
                      <a:round/>
                      <a:headEnd type="none" w="sm" len="sm"/>
                      <a:tailEnd type="none" w="sm" len="sm"/>
                    </a:lnR>
                    <a:lnT w="9525" cap="flat" cmpd="sng">
                      <a:solidFill>
                        <a:srgbClr val="666666"/>
                      </a:solidFill>
                      <a:prstDash val="solid"/>
                      <a:round/>
                      <a:headEnd type="none" w="sm" len="sm"/>
                      <a:tailEnd type="none" w="sm" len="sm"/>
                    </a:lnT>
                    <a:lnB w="9525" cap="flat" cmpd="sng">
                      <a:solidFill>
                        <a:srgbClr val="666666"/>
                      </a:solidFill>
                      <a:prstDash val="solid"/>
                      <a:round/>
                      <a:headEnd type="none" w="sm" len="sm"/>
                      <a:tailEnd type="none" w="sm" len="sm"/>
                    </a:lnB>
                  </a:tcPr>
                </a:tc>
                <a:extLst>
                  <a:ext uri="{0D108BD9-81ED-4DB2-BD59-A6C34878D82A}">
                    <a16:rowId xmlns:a16="http://schemas.microsoft.com/office/drawing/2014/main" val="10003"/>
                  </a:ext>
                </a:extLst>
              </a:tr>
            </a:tbl>
          </a:graphicData>
        </a:graphic>
      </p:graphicFrame>
      <p:graphicFrame>
        <p:nvGraphicFramePr>
          <p:cNvPr id="140" name="Google Shape;140;p20"/>
          <p:cNvGraphicFramePr/>
          <p:nvPr/>
        </p:nvGraphicFramePr>
        <p:xfrm>
          <a:off x="411950" y="5534025"/>
          <a:ext cx="6396050" cy="2286000"/>
        </p:xfrm>
        <a:graphic>
          <a:graphicData uri="http://schemas.openxmlformats.org/drawingml/2006/table">
            <a:tbl>
              <a:tblPr>
                <a:noFill/>
                <a:tableStyleId>{BF0B2F3C-BEBD-4649-B992-340E5736D5EF}</a:tableStyleId>
              </a:tblPr>
              <a:tblGrid>
                <a:gridCol w="867075">
                  <a:extLst>
                    <a:ext uri="{9D8B030D-6E8A-4147-A177-3AD203B41FA5}">
                      <a16:colId xmlns:a16="http://schemas.microsoft.com/office/drawing/2014/main" val="20000"/>
                    </a:ext>
                  </a:extLst>
                </a:gridCol>
                <a:gridCol w="5528975">
                  <a:extLst>
                    <a:ext uri="{9D8B030D-6E8A-4147-A177-3AD203B41FA5}">
                      <a16:colId xmlns:a16="http://schemas.microsoft.com/office/drawing/2014/main" val="20001"/>
                    </a:ext>
                  </a:extLst>
                </a:gridCol>
              </a:tblGrid>
              <a:tr h="381000">
                <a:tc gridSpan="2">
                  <a:txBody>
                    <a:bodyPr/>
                    <a:lstStyle/>
                    <a:p>
                      <a:pPr marL="0" lvl="0" indent="0" algn="ctr" rtl="0">
                        <a:spcBef>
                          <a:spcPts val="0"/>
                        </a:spcBef>
                        <a:spcAft>
                          <a:spcPts val="0"/>
                        </a:spcAft>
                        <a:buNone/>
                      </a:pPr>
                      <a:r>
                        <a:rPr lang="fr" sz="1300">
                          <a:latin typeface="Calibri"/>
                          <a:ea typeface="Calibri"/>
                          <a:cs typeface="Calibri"/>
                          <a:sym typeface="Calibri"/>
                        </a:rPr>
                        <a:t>Période de l’après-midi  </a:t>
                      </a:r>
                      <a:r>
                        <a:rPr lang="fr" sz="1300">
                          <a:highlight>
                            <a:srgbClr val="00FFFF"/>
                          </a:highlight>
                          <a:latin typeface="Calibri"/>
                          <a:ea typeface="Calibri"/>
                          <a:cs typeface="Calibri"/>
                          <a:sym typeface="Calibri"/>
                        </a:rPr>
                        <a:t>15h00 à 18h00</a:t>
                      </a:r>
                      <a:endParaRPr sz="1300">
                        <a:highlight>
                          <a:srgbClr val="00FFFF"/>
                        </a:highlight>
                        <a:latin typeface="Calibri"/>
                        <a:ea typeface="Calibri"/>
                        <a:cs typeface="Calibri"/>
                        <a:sym typeface="Calibri"/>
                      </a:endParaRPr>
                    </a:p>
                  </a:txBody>
                  <a:tcPr marL="91425" marR="91425" marT="91425" marB="91425">
                    <a:lnL w="9525" cap="flat" cmpd="sng">
                      <a:solidFill>
                        <a:srgbClr val="666666"/>
                      </a:solidFill>
                      <a:prstDash val="solid"/>
                      <a:round/>
                      <a:headEnd type="none" w="sm" len="sm"/>
                      <a:tailEnd type="none" w="sm" len="sm"/>
                    </a:lnL>
                    <a:lnR w="9525" cap="flat" cmpd="sng">
                      <a:solidFill>
                        <a:srgbClr val="666666"/>
                      </a:solidFill>
                      <a:prstDash val="solid"/>
                      <a:round/>
                      <a:headEnd type="none" w="sm" len="sm"/>
                      <a:tailEnd type="none" w="sm" len="sm"/>
                    </a:lnR>
                    <a:lnT w="9525" cap="flat" cmpd="sng">
                      <a:solidFill>
                        <a:srgbClr val="666666"/>
                      </a:solidFill>
                      <a:prstDash val="solid"/>
                      <a:round/>
                      <a:headEnd type="none" w="sm" len="sm"/>
                      <a:tailEnd type="none" w="sm" len="sm"/>
                    </a:lnT>
                    <a:lnB w="9525" cap="flat" cmpd="sng">
                      <a:solidFill>
                        <a:srgbClr val="666666"/>
                      </a:solidFill>
                      <a:prstDash val="solid"/>
                      <a:round/>
                      <a:headEnd type="none" w="sm" len="sm"/>
                      <a:tailEnd type="none" w="sm" len="sm"/>
                    </a:lnB>
                    <a:solidFill>
                      <a:schemeClr val="accent1"/>
                    </a:solidFill>
                  </a:tcPr>
                </a:tc>
                <a:tc hMerge="1">
                  <a:txBody>
                    <a:bodyPr/>
                    <a:lstStyle/>
                    <a:p>
                      <a:endParaRPr lang="fr-FR"/>
                    </a:p>
                  </a:txBody>
                  <a:tcPr/>
                </a:tc>
                <a:extLst>
                  <a:ext uri="{0D108BD9-81ED-4DB2-BD59-A6C34878D82A}">
                    <a16:rowId xmlns:a16="http://schemas.microsoft.com/office/drawing/2014/main" val="10000"/>
                  </a:ext>
                </a:extLst>
              </a:tr>
              <a:tr h="381000">
                <a:tc>
                  <a:txBody>
                    <a:bodyPr/>
                    <a:lstStyle/>
                    <a:p>
                      <a:pPr marL="0" lvl="0" indent="0" algn="l" rtl="0">
                        <a:spcBef>
                          <a:spcPts val="0"/>
                        </a:spcBef>
                        <a:spcAft>
                          <a:spcPts val="0"/>
                        </a:spcAft>
                        <a:buNone/>
                      </a:pPr>
                      <a:r>
                        <a:rPr lang="fr" sz="1100">
                          <a:highlight>
                            <a:srgbClr val="00FFFF"/>
                          </a:highlight>
                        </a:rPr>
                        <a:t>15h00</a:t>
                      </a:r>
                      <a:endParaRPr sz="1100">
                        <a:highlight>
                          <a:srgbClr val="00FFFF"/>
                        </a:highlight>
                      </a:endParaRPr>
                    </a:p>
                  </a:txBody>
                  <a:tcPr marL="91425" marR="91425" marT="91425" marB="91425">
                    <a:lnL w="9525" cap="flat" cmpd="sng">
                      <a:solidFill>
                        <a:srgbClr val="666666"/>
                      </a:solidFill>
                      <a:prstDash val="solid"/>
                      <a:round/>
                      <a:headEnd type="none" w="sm" len="sm"/>
                      <a:tailEnd type="none" w="sm" len="sm"/>
                    </a:lnL>
                    <a:lnR w="9525" cap="flat" cmpd="sng">
                      <a:solidFill>
                        <a:srgbClr val="666666"/>
                      </a:solidFill>
                      <a:prstDash val="solid"/>
                      <a:round/>
                      <a:headEnd type="none" w="sm" len="sm"/>
                      <a:tailEnd type="none" w="sm" len="sm"/>
                    </a:lnR>
                    <a:lnT w="9525" cap="flat" cmpd="sng">
                      <a:solidFill>
                        <a:srgbClr val="666666"/>
                      </a:solidFill>
                      <a:prstDash val="solid"/>
                      <a:round/>
                      <a:headEnd type="none" w="sm" len="sm"/>
                      <a:tailEnd type="none" w="sm" len="sm"/>
                    </a:lnT>
                    <a:lnB w="9525" cap="flat" cmpd="sng">
                      <a:solidFill>
                        <a:srgbClr val="666666"/>
                      </a:solidFill>
                      <a:prstDash val="solid"/>
                      <a:round/>
                      <a:headEnd type="none" w="sm" len="sm"/>
                      <a:tailEnd type="none" w="sm" len="sm"/>
                    </a:lnB>
                  </a:tcPr>
                </a:tc>
                <a:tc>
                  <a:txBody>
                    <a:bodyPr/>
                    <a:lstStyle/>
                    <a:p>
                      <a:pPr marL="0" lvl="0" indent="0" algn="l" rtl="0">
                        <a:spcBef>
                          <a:spcPts val="0"/>
                        </a:spcBef>
                        <a:spcAft>
                          <a:spcPts val="0"/>
                        </a:spcAft>
                        <a:buNone/>
                      </a:pPr>
                      <a:r>
                        <a:rPr lang="fr" sz="1100">
                          <a:highlight>
                            <a:srgbClr val="00FFFF"/>
                          </a:highlight>
                          <a:latin typeface="Calibri"/>
                          <a:ea typeface="Calibri"/>
                          <a:cs typeface="Calibri"/>
                          <a:sym typeface="Calibri"/>
                        </a:rPr>
                        <a:t>Collation : accueil et prise de présence</a:t>
                      </a:r>
                      <a:endParaRPr sz="1100">
                        <a:highlight>
                          <a:srgbClr val="00FFFF"/>
                        </a:highlight>
                        <a:latin typeface="Calibri"/>
                        <a:ea typeface="Calibri"/>
                        <a:cs typeface="Calibri"/>
                        <a:sym typeface="Calibri"/>
                      </a:endParaRPr>
                    </a:p>
                  </a:txBody>
                  <a:tcPr marL="91425" marR="91425" marT="91425" marB="91425">
                    <a:lnL w="9525" cap="flat" cmpd="sng">
                      <a:solidFill>
                        <a:srgbClr val="666666"/>
                      </a:solidFill>
                      <a:prstDash val="solid"/>
                      <a:round/>
                      <a:headEnd type="none" w="sm" len="sm"/>
                      <a:tailEnd type="none" w="sm" len="sm"/>
                    </a:lnL>
                    <a:lnR w="9525" cap="flat" cmpd="sng">
                      <a:solidFill>
                        <a:srgbClr val="666666"/>
                      </a:solidFill>
                      <a:prstDash val="solid"/>
                      <a:round/>
                      <a:headEnd type="none" w="sm" len="sm"/>
                      <a:tailEnd type="none" w="sm" len="sm"/>
                    </a:lnR>
                    <a:lnT w="9525" cap="flat" cmpd="sng">
                      <a:solidFill>
                        <a:srgbClr val="666666"/>
                      </a:solidFill>
                      <a:prstDash val="solid"/>
                      <a:round/>
                      <a:headEnd type="none" w="sm" len="sm"/>
                      <a:tailEnd type="none" w="sm" len="sm"/>
                    </a:lnT>
                    <a:lnB w="9525" cap="flat" cmpd="sng">
                      <a:solidFill>
                        <a:srgbClr val="666666"/>
                      </a:solidFill>
                      <a:prstDash val="solid"/>
                      <a:round/>
                      <a:headEnd type="none" w="sm" len="sm"/>
                      <a:tailEnd type="none" w="sm" len="sm"/>
                    </a:lnB>
                  </a:tcPr>
                </a:tc>
                <a:extLst>
                  <a:ext uri="{0D108BD9-81ED-4DB2-BD59-A6C34878D82A}">
                    <a16:rowId xmlns:a16="http://schemas.microsoft.com/office/drawing/2014/main" val="10001"/>
                  </a:ext>
                </a:extLst>
              </a:tr>
              <a:tr h="381000">
                <a:tc>
                  <a:txBody>
                    <a:bodyPr/>
                    <a:lstStyle/>
                    <a:p>
                      <a:pPr marL="0" lvl="0" indent="0" algn="l" rtl="0">
                        <a:spcBef>
                          <a:spcPts val="0"/>
                        </a:spcBef>
                        <a:spcAft>
                          <a:spcPts val="0"/>
                        </a:spcAft>
                        <a:buNone/>
                      </a:pPr>
                      <a:r>
                        <a:rPr lang="fr" sz="1100">
                          <a:highlight>
                            <a:srgbClr val="00FFFF"/>
                          </a:highlight>
                        </a:rPr>
                        <a:t>15h20</a:t>
                      </a:r>
                      <a:endParaRPr sz="1100">
                        <a:highlight>
                          <a:srgbClr val="00FFFF"/>
                        </a:highlight>
                      </a:endParaRPr>
                    </a:p>
                  </a:txBody>
                  <a:tcPr marL="91425" marR="91425" marT="91425" marB="91425">
                    <a:lnL w="9525" cap="flat" cmpd="sng">
                      <a:solidFill>
                        <a:srgbClr val="666666"/>
                      </a:solidFill>
                      <a:prstDash val="solid"/>
                      <a:round/>
                      <a:headEnd type="none" w="sm" len="sm"/>
                      <a:tailEnd type="none" w="sm" len="sm"/>
                    </a:lnL>
                    <a:lnR w="9525" cap="flat" cmpd="sng">
                      <a:solidFill>
                        <a:srgbClr val="666666"/>
                      </a:solidFill>
                      <a:prstDash val="solid"/>
                      <a:round/>
                      <a:headEnd type="none" w="sm" len="sm"/>
                      <a:tailEnd type="none" w="sm" len="sm"/>
                    </a:lnR>
                    <a:lnT w="9525" cap="flat" cmpd="sng">
                      <a:solidFill>
                        <a:srgbClr val="666666"/>
                      </a:solidFill>
                      <a:prstDash val="solid"/>
                      <a:round/>
                      <a:headEnd type="none" w="sm" len="sm"/>
                      <a:tailEnd type="none" w="sm" len="sm"/>
                    </a:lnT>
                    <a:lnB w="9525" cap="flat" cmpd="sng">
                      <a:solidFill>
                        <a:srgbClr val="666666"/>
                      </a:solidFill>
                      <a:prstDash val="solid"/>
                      <a:round/>
                      <a:headEnd type="none" w="sm" len="sm"/>
                      <a:tailEnd type="none" w="sm" len="sm"/>
                    </a:lnB>
                  </a:tcPr>
                </a:tc>
                <a:tc>
                  <a:txBody>
                    <a:bodyPr/>
                    <a:lstStyle/>
                    <a:p>
                      <a:pPr marL="0" lvl="0" indent="0" algn="l" rtl="0">
                        <a:spcBef>
                          <a:spcPts val="0"/>
                        </a:spcBef>
                        <a:spcAft>
                          <a:spcPts val="0"/>
                        </a:spcAft>
                        <a:buClr>
                          <a:schemeClr val="dk1"/>
                        </a:buClr>
                        <a:buSzPts val="1100"/>
                        <a:buFont typeface="Arial"/>
                        <a:buNone/>
                      </a:pPr>
                      <a:r>
                        <a:rPr lang="fr" sz="1100">
                          <a:solidFill>
                            <a:schemeClr val="dk1"/>
                          </a:solidFill>
                          <a:highlight>
                            <a:srgbClr val="00FFFF"/>
                          </a:highlight>
                          <a:latin typeface="Calibri"/>
                          <a:ea typeface="Calibri"/>
                          <a:cs typeface="Calibri"/>
                          <a:sym typeface="Calibri"/>
                        </a:rPr>
                        <a:t>Jeux extérieurs</a:t>
                      </a:r>
                      <a:endParaRPr sz="1100">
                        <a:highlight>
                          <a:srgbClr val="00FFFF"/>
                        </a:highlight>
                        <a:latin typeface="Calibri"/>
                        <a:ea typeface="Calibri"/>
                        <a:cs typeface="Calibri"/>
                        <a:sym typeface="Calibri"/>
                      </a:endParaRPr>
                    </a:p>
                  </a:txBody>
                  <a:tcPr marL="91425" marR="91425" marT="91425" marB="91425">
                    <a:lnL w="9525" cap="flat" cmpd="sng">
                      <a:solidFill>
                        <a:srgbClr val="666666"/>
                      </a:solidFill>
                      <a:prstDash val="solid"/>
                      <a:round/>
                      <a:headEnd type="none" w="sm" len="sm"/>
                      <a:tailEnd type="none" w="sm" len="sm"/>
                    </a:lnL>
                    <a:lnR w="9525" cap="flat" cmpd="sng">
                      <a:solidFill>
                        <a:srgbClr val="666666"/>
                      </a:solidFill>
                      <a:prstDash val="solid"/>
                      <a:round/>
                      <a:headEnd type="none" w="sm" len="sm"/>
                      <a:tailEnd type="none" w="sm" len="sm"/>
                    </a:lnR>
                    <a:lnT w="9525" cap="flat" cmpd="sng">
                      <a:solidFill>
                        <a:srgbClr val="666666"/>
                      </a:solidFill>
                      <a:prstDash val="solid"/>
                      <a:round/>
                      <a:headEnd type="none" w="sm" len="sm"/>
                      <a:tailEnd type="none" w="sm" len="sm"/>
                    </a:lnT>
                    <a:lnB w="9525" cap="flat" cmpd="sng">
                      <a:solidFill>
                        <a:srgbClr val="666666"/>
                      </a:solidFill>
                      <a:prstDash val="solid"/>
                      <a:round/>
                      <a:headEnd type="none" w="sm" len="sm"/>
                      <a:tailEnd type="none" w="sm" len="sm"/>
                    </a:lnB>
                  </a:tcPr>
                </a:tc>
                <a:extLst>
                  <a:ext uri="{0D108BD9-81ED-4DB2-BD59-A6C34878D82A}">
                    <a16:rowId xmlns:a16="http://schemas.microsoft.com/office/drawing/2014/main" val="10002"/>
                  </a:ext>
                </a:extLst>
              </a:tr>
              <a:tr h="381000">
                <a:tc>
                  <a:txBody>
                    <a:bodyPr/>
                    <a:lstStyle/>
                    <a:p>
                      <a:pPr marL="0" lvl="0" indent="0" algn="l" rtl="0">
                        <a:spcBef>
                          <a:spcPts val="0"/>
                        </a:spcBef>
                        <a:spcAft>
                          <a:spcPts val="0"/>
                        </a:spcAft>
                        <a:buNone/>
                      </a:pPr>
                      <a:r>
                        <a:rPr lang="fr" sz="1100">
                          <a:highlight>
                            <a:srgbClr val="00FFFF"/>
                          </a:highlight>
                        </a:rPr>
                        <a:t>16h00</a:t>
                      </a:r>
                      <a:endParaRPr sz="1100">
                        <a:highlight>
                          <a:srgbClr val="00FFFF"/>
                        </a:highlight>
                      </a:endParaRPr>
                    </a:p>
                  </a:txBody>
                  <a:tcPr marL="91425" marR="91425" marT="91425" marB="91425">
                    <a:lnL w="9525" cap="flat" cmpd="sng">
                      <a:solidFill>
                        <a:srgbClr val="666666"/>
                      </a:solidFill>
                      <a:prstDash val="solid"/>
                      <a:round/>
                      <a:headEnd type="none" w="sm" len="sm"/>
                      <a:tailEnd type="none" w="sm" len="sm"/>
                    </a:lnL>
                    <a:lnR w="9525" cap="flat" cmpd="sng">
                      <a:solidFill>
                        <a:srgbClr val="666666"/>
                      </a:solidFill>
                      <a:prstDash val="solid"/>
                      <a:round/>
                      <a:headEnd type="none" w="sm" len="sm"/>
                      <a:tailEnd type="none" w="sm" len="sm"/>
                    </a:lnR>
                    <a:lnT w="9525" cap="flat" cmpd="sng">
                      <a:solidFill>
                        <a:srgbClr val="666666"/>
                      </a:solidFill>
                      <a:prstDash val="solid"/>
                      <a:round/>
                      <a:headEnd type="none" w="sm" len="sm"/>
                      <a:tailEnd type="none" w="sm" len="sm"/>
                    </a:lnT>
                    <a:lnB w="9525" cap="flat" cmpd="sng">
                      <a:solidFill>
                        <a:srgbClr val="666666"/>
                      </a:solidFill>
                      <a:prstDash val="solid"/>
                      <a:round/>
                      <a:headEnd type="none" w="sm" len="sm"/>
                      <a:tailEnd type="none" w="sm" len="sm"/>
                    </a:lnB>
                  </a:tcPr>
                </a:tc>
                <a:tc>
                  <a:txBody>
                    <a:bodyPr/>
                    <a:lstStyle/>
                    <a:p>
                      <a:pPr marL="0" lvl="0" indent="0" algn="l" rtl="0">
                        <a:spcBef>
                          <a:spcPts val="0"/>
                        </a:spcBef>
                        <a:spcAft>
                          <a:spcPts val="0"/>
                        </a:spcAft>
                        <a:buNone/>
                      </a:pPr>
                      <a:r>
                        <a:rPr lang="fr" sz="1100">
                          <a:solidFill>
                            <a:schemeClr val="dk1"/>
                          </a:solidFill>
                          <a:highlight>
                            <a:srgbClr val="00FFFF"/>
                          </a:highlight>
                          <a:latin typeface="Calibri"/>
                          <a:ea typeface="Calibri"/>
                          <a:cs typeface="Calibri"/>
                          <a:sym typeface="Calibri"/>
                        </a:rPr>
                        <a:t>Activités avec éducatrice</a:t>
                      </a:r>
                      <a:endParaRPr sz="1100">
                        <a:highlight>
                          <a:srgbClr val="00FFFF"/>
                        </a:highlight>
                        <a:latin typeface="Calibri"/>
                        <a:ea typeface="Calibri"/>
                        <a:cs typeface="Calibri"/>
                        <a:sym typeface="Calibri"/>
                      </a:endParaRPr>
                    </a:p>
                  </a:txBody>
                  <a:tcPr marL="91425" marR="91425" marT="91425" marB="91425">
                    <a:lnL w="9525" cap="flat" cmpd="sng">
                      <a:solidFill>
                        <a:srgbClr val="666666"/>
                      </a:solidFill>
                      <a:prstDash val="solid"/>
                      <a:round/>
                      <a:headEnd type="none" w="sm" len="sm"/>
                      <a:tailEnd type="none" w="sm" len="sm"/>
                    </a:lnL>
                    <a:lnR w="9525" cap="flat" cmpd="sng">
                      <a:solidFill>
                        <a:srgbClr val="666666"/>
                      </a:solidFill>
                      <a:prstDash val="solid"/>
                      <a:round/>
                      <a:headEnd type="none" w="sm" len="sm"/>
                      <a:tailEnd type="none" w="sm" len="sm"/>
                    </a:lnR>
                    <a:lnT w="9525" cap="flat" cmpd="sng">
                      <a:solidFill>
                        <a:srgbClr val="666666"/>
                      </a:solidFill>
                      <a:prstDash val="solid"/>
                      <a:round/>
                      <a:headEnd type="none" w="sm" len="sm"/>
                      <a:tailEnd type="none" w="sm" len="sm"/>
                    </a:lnT>
                    <a:lnB w="9525" cap="flat" cmpd="sng">
                      <a:solidFill>
                        <a:srgbClr val="666666"/>
                      </a:solidFill>
                      <a:prstDash val="solid"/>
                      <a:round/>
                      <a:headEnd type="none" w="sm" len="sm"/>
                      <a:tailEnd type="none" w="sm" len="sm"/>
                    </a:lnB>
                  </a:tcPr>
                </a:tc>
                <a:extLst>
                  <a:ext uri="{0D108BD9-81ED-4DB2-BD59-A6C34878D82A}">
                    <a16:rowId xmlns:a16="http://schemas.microsoft.com/office/drawing/2014/main" val="10003"/>
                  </a:ext>
                </a:extLst>
              </a:tr>
              <a:tr h="381000">
                <a:tc>
                  <a:txBody>
                    <a:bodyPr/>
                    <a:lstStyle/>
                    <a:p>
                      <a:pPr marL="0" lvl="0" indent="0" algn="l" rtl="0">
                        <a:spcBef>
                          <a:spcPts val="0"/>
                        </a:spcBef>
                        <a:spcAft>
                          <a:spcPts val="0"/>
                        </a:spcAft>
                        <a:buNone/>
                      </a:pPr>
                      <a:r>
                        <a:rPr lang="fr" sz="1100">
                          <a:highlight>
                            <a:srgbClr val="00FFFF"/>
                          </a:highlight>
                        </a:rPr>
                        <a:t>16h40</a:t>
                      </a:r>
                      <a:endParaRPr sz="1100">
                        <a:highlight>
                          <a:srgbClr val="00FFFF"/>
                        </a:highlight>
                      </a:endParaRPr>
                    </a:p>
                  </a:txBody>
                  <a:tcPr marL="91425" marR="91425" marT="91425" marB="91425">
                    <a:lnL w="9525" cap="flat" cmpd="sng">
                      <a:solidFill>
                        <a:srgbClr val="666666"/>
                      </a:solidFill>
                      <a:prstDash val="solid"/>
                      <a:round/>
                      <a:headEnd type="none" w="sm" len="sm"/>
                      <a:tailEnd type="none" w="sm" len="sm"/>
                    </a:lnL>
                    <a:lnR w="9525" cap="flat" cmpd="sng">
                      <a:solidFill>
                        <a:srgbClr val="666666"/>
                      </a:solidFill>
                      <a:prstDash val="solid"/>
                      <a:round/>
                      <a:headEnd type="none" w="sm" len="sm"/>
                      <a:tailEnd type="none" w="sm" len="sm"/>
                    </a:lnR>
                    <a:lnT w="9525" cap="flat" cmpd="sng">
                      <a:solidFill>
                        <a:srgbClr val="666666"/>
                      </a:solidFill>
                      <a:prstDash val="solid"/>
                      <a:round/>
                      <a:headEnd type="none" w="sm" len="sm"/>
                      <a:tailEnd type="none" w="sm" len="sm"/>
                    </a:lnT>
                    <a:lnB w="9525" cap="flat" cmpd="sng">
                      <a:solidFill>
                        <a:srgbClr val="666666"/>
                      </a:solidFill>
                      <a:prstDash val="solid"/>
                      <a:round/>
                      <a:headEnd type="none" w="sm" len="sm"/>
                      <a:tailEnd type="none" w="sm" len="sm"/>
                    </a:lnB>
                  </a:tcPr>
                </a:tc>
                <a:tc>
                  <a:txBody>
                    <a:bodyPr/>
                    <a:lstStyle/>
                    <a:p>
                      <a:pPr marL="0" lvl="0" indent="0" algn="l" rtl="0">
                        <a:spcBef>
                          <a:spcPts val="0"/>
                        </a:spcBef>
                        <a:spcAft>
                          <a:spcPts val="0"/>
                        </a:spcAft>
                        <a:buNone/>
                      </a:pPr>
                      <a:r>
                        <a:rPr lang="fr" sz="1100">
                          <a:highlight>
                            <a:srgbClr val="00FFFF"/>
                          </a:highlight>
                          <a:latin typeface="Calibri"/>
                          <a:ea typeface="Calibri"/>
                          <a:cs typeface="Calibri"/>
                          <a:sym typeface="Calibri"/>
                        </a:rPr>
                        <a:t>Rassemblement des groupes et jeux libres</a:t>
                      </a:r>
                      <a:endParaRPr sz="1100">
                        <a:highlight>
                          <a:srgbClr val="00FFFF"/>
                        </a:highlight>
                        <a:latin typeface="Calibri"/>
                        <a:ea typeface="Calibri"/>
                        <a:cs typeface="Calibri"/>
                        <a:sym typeface="Calibri"/>
                      </a:endParaRPr>
                    </a:p>
                  </a:txBody>
                  <a:tcPr marL="91425" marR="91425" marT="91425" marB="91425">
                    <a:lnL w="9525" cap="flat" cmpd="sng">
                      <a:solidFill>
                        <a:srgbClr val="666666"/>
                      </a:solidFill>
                      <a:prstDash val="solid"/>
                      <a:round/>
                      <a:headEnd type="none" w="sm" len="sm"/>
                      <a:tailEnd type="none" w="sm" len="sm"/>
                    </a:lnL>
                    <a:lnR w="9525" cap="flat" cmpd="sng">
                      <a:solidFill>
                        <a:srgbClr val="666666"/>
                      </a:solidFill>
                      <a:prstDash val="solid"/>
                      <a:round/>
                      <a:headEnd type="none" w="sm" len="sm"/>
                      <a:tailEnd type="none" w="sm" len="sm"/>
                    </a:lnR>
                    <a:lnT w="9525" cap="flat" cmpd="sng">
                      <a:solidFill>
                        <a:srgbClr val="666666"/>
                      </a:solidFill>
                      <a:prstDash val="solid"/>
                      <a:round/>
                      <a:headEnd type="none" w="sm" len="sm"/>
                      <a:tailEnd type="none" w="sm" len="sm"/>
                    </a:lnT>
                    <a:lnB w="9525" cap="flat" cmpd="sng">
                      <a:solidFill>
                        <a:srgbClr val="666666"/>
                      </a:solidFill>
                      <a:prstDash val="solid"/>
                      <a:round/>
                      <a:headEnd type="none" w="sm" len="sm"/>
                      <a:tailEnd type="none" w="sm" len="sm"/>
                    </a:lnB>
                  </a:tcPr>
                </a:tc>
                <a:extLst>
                  <a:ext uri="{0D108BD9-81ED-4DB2-BD59-A6C34878D82A}">
                    <a16:rowId xmlns:a16="http://schemas.microsoft.com/office/drawing/2014/main" val="10004"/>
                  </a:ext>
                </a:extLst>
              </a:tr>
              <a:tr h="381000">
                <a:tc>
                  <a:txBody>
                    <a:bodyPr/>
                    <a:lstStyle/>
                    <a:p>
                      <a:pPr marL="0" lvl="0" indent="0" algn="l" rtl="0">
                        <a:spcBef>
                          <a:spcPts val="0"/>
                        </a:spcBef>
                        <a:spcAft>
                          <a:spcPts val="0"/>
                        </a:spcAft>
                        <a:buNone/>
                      </a:pPr>
                      <a:r>
                        <a:rPr lang="fr" sz="1100">
                          <a:highlight>
                            <a:srgbClr val="00FFFF"/>
                          </a:highlight>
                        </a:rPr>
                        <a:t>18h00</a:t>
                      </a:r>
                      <a:endParaRPr sz="1100">
                        <a:highlight>
                          <a:srgbClr val="00FFFF"/>
                        </a:highlight>
                      </a:endParaRPr>
                    </a:p>
                  </a:txBody>
                  <a:tcPr marL="91425" marR="91425" marT="91425" marB="91425">
                    <a:lnL w="9525" cap="flat" cmpd="sng">
                      <a:solidFill>
                        <a:srgbClr val="666666"/>
                      </a:solidFill>
                      <a:prstDash val="solid"/>
                      <a:round/>
                      <a:headEnd type="none" w="sm" len="sm"/>
                      <a:tailEnd type="none" w="sm" len="sm"/>
                    </a:lnL>
                    <a:lnR w="9525" cap="flat" cmpd="sng">
                      <a:solidFill>
                        <a:srgbClr val="666666"/>
                      </a:solidFill>
                      <a:prstDash val="solid"/>
                      <a:round/>
                      <a:headEnd type="none" w="sm" len="sm"/>
                      <a:tailEnd type="none" w="sm" len="sm"/>
                    </a:lnR>
                    <a:lnT w="9525" cap="flat" cmpd="sng">
                      <a:solidFill>
                        <a:srgbClr val="666666"/>
                      </a:solidFill>
                      <a:prstDash val="solid"/>
                      <a:round/>
                      <a:headEnd type="none" w="sm" len="sm"/>
                      <a:tailEnd type="none" w="sm" len="sm"/>
                    </a:lnT>
                    <a:lnB w="9525" cap="flat" cmpd="sng">
                      <a:solidFill>
                        <a:srgbClr val="666666"/>
                      </a:solidFill>
                      <a:prstDash val="solid"/>
                      <a:round/>
                      <a:headEnd type="none" w="sm" len="sm"/>
                      <a:tailEnd type="none" w="sm" len="sm"/>
                    </a:lnB>
                  </a:tcPr>
                </a:tc>
                <a:tc>
                  <a:txBody>
                    <a:bodyPr/>
                    <a:lstStyle/>
                    <a:p>
                      <a:pPr marL="0" lvl="0" indent="0" algn="l" rtl="0">
                        <a:spcBef>
                          <a:spcPts val="0"/>
                        </a:spcBef>
                        <a:spcAft>
                          <a:spcPts val="0"/>
                        </a:spcAft>
                        <a:buNone/>
                      </a:pPr>
                      <a:r>
                        <a:rPr lang="fr" sz="1100">
                          <a:highlight>
                            <a:srgbClr val="00FFFF"/>
                          </a:highlight>
                          <a:latin typeface="Calibri"/>
                          <a:ea typeface="Calibri"/>
                          <a:cs typeface="Calibri"/>
                          <a:sym typeface="Calibri"/>
                        </a:rPr>
                        <a:t>Fermeture du service de garde</a:t>
                      </a:r>
                      <a:endParaRPr sz="1100">
                        <a:highlight>
                          <a:srgbClr val="00FFFF"/>
                        </a:highlight>
                        <a:latin typeface="Calibri"/>
                        <a:ea typeface="Calibri"/>
                        <a:cs typeface="Calibri"/>
                        <a:sym typeface="Calibri"/>
                      </a:endParaRPr>
                    </a:p>
                  </a:txBody>
                  <a:tcPr marL="91425" marR="91425" marT="91425" marB="91425">
                    <a:lnL w="9525" cap="flat" cmpd="sng">
                      <a:solidFill>
                        <a:srgbClr val="666666"/>
                      </a:solidFill>
                      <a:prstDash val="solid"/>
                      <a:round/>
                      <a:headEnd type="none" w="sm" len="sm"/>
                      <a:tailEnd type="none" w="sm" len="sm"/>
                    </a:lnL>
                    <a:lnR w="9525" cap="flat" cmpd="sng">
                      <a:solidFill>
                        <a:srgbClr val="666666"/>
                      </a:solidFill>
                      <a:prstDash val="solid"/>
                      <a:round/>
                      <a:headEnd type="none" w="sm" len="sm"/>
                      <a:tailEnd type="none" w="sm" len="sm"/>
                    </a:lnR>
                    <a:lnT w="9525" cap="flat" cmpd="sng">
                      <a:solidFill>
                        <a:srgbClr val="666666"/>
                      </a:solidFill>
                      <a:prstDash val="solid"/>
                      <a:round/>
                      <a:headEnd type="none" w="sm" len="sm"/>
                      <a:tailEnd type="none" w="sm" len="sm"/>
                    </a:lnT>
                    <a:lnB w="9525" cap="flat" cmpd="sng">
                      <a:solidFill>
                        <a:srgbClr val="666666"/>
                      </a:solidFill>
                      <a:prstDash val="solid"/>
                      <a:round/>
                      <a:headEnd type="none" w="sm" len="sm"/>
                      <a:tailEnd type="none" w="sm" len="sm"/>
                    </a:lnB>
                  </a:tcPr>
                </a:tc>
                <a:extLst>
                  <a:ext uri="{0D108BD9-81ED-4DB2-BD59-A6C34878D82A}">
                    <a16:rowId xmlns:a16="http://schemas.microsoft.com/office/drawing/2014/main" val="10005"/>
                  </a:ext>
                </a:extLst>
              </a:tr>
            </a:tbl>
          </a:graphicData>
        </a:graphic>
      </p:graphicFrame>
      <p:pic>
        <p:nvPicPr>
          <p:cNvPr id="141" name="Google Shape;141;p20"/>
          <p:cNvPicPr preferRelativeResize="0"/>
          <p:nvPr/>
        </p:nvPicPr>
        <p:blipFill>
          <a:blip r:embed="rId3">
            <a:alphaModFix/>
          </a:blip>
          <a:stretch>
            <a:fillRect/>
          </a:stretch>
        </p:blipFill>
        <p:spPr>
          <a:xfrm>
            <a:off x="123825" y="138025"/>
            <a:ext cx="1390650" cy="562500"/>
          </a:xfrm>
          <a:prstGeom prst="rect">
            <a:avLst/>
          </a:prstGeom>
          <a:noFill/>
          <a:ln>
            <a:noFill/>
          </a:ln>
        </p:spPr>
      </p:pic>
      <p:pic>
        <p:nvPicPr>
          <p:cNvPr id="6" name="Image 5">
            <a:extLst>
              <a:ext uri="{FF2B5EF4-FFF2-40B4-BE49-F238E27FC236}">
                <a16:creationId xmlns:a16="http://schemas.microsoft.com/office/drawing/2014/main" id="{77BB2464-2FF8-59BC-9389-87F08621B4AB}"/>
              </a:ext>
            </a:extLst>
          </p:cNvPr>
          <p:cNvPicPr>
            <a:picLocks noChangeAspect="1"/>
          </p:cNvPicPr>
          <p:nvPr/>
        </p:nvPicPr>
        <p:blipFill>
          <a:blip r:embed="rId4"/>
          <a:stretch>
            <a:fillRect/>
          </a:stretch>
        </p:blipFill>
        <p:spPr>
          <a:xfrm>
            <a:off x="1" y="0"/>
            <a:ext cx="7315200" cy="10051057"/>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45"/>
        <p:cNvGrpSpPr/>
        <p:nvPr/>
      </p:nvGrpSpPr>
      <p:grpSpPr>
        <a:xfrm>
          <a:off x="0" y="0"/>
          <a:ext cx="0" cy="0"/>
          <a:chOff x="0" y="0"/>
          <a:chExt cx="0" cy="0"/>
        </a:xfrm>
      </p:grpSpPr>
      <p:sp>
        <p:nvSpPr>
          <p:cNvPr id="146" name="Google Shape;146;p21"/>
          <p:cNvSpPr txBox="1"/>
          <p:nvPr/>
        </p:nvSpPr>
        <p:spPr>
          <a:xfrm>
            <a:off x="-75" y="361950"/>
            <a:ext cx="7315200" cy="6465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fr" sz="1600" b="1">
                <a:solidFill>
                  <a:schemeClr val="dk1"/>
                </a:solidFill>
                <a:latin typeface="Calibri"/>
                <a:ea typeface="Calibri"/>
                <a:cs typeface="Calibri"/>
                <a:sym typeface="Calibri"/>
              </a:rPr>
              <a:t>Exemple d’une grille de planification hebdomadaire</a:t>
            </a:r>
            <a:endParaRPr sz="1600" b="1">
              <a:solidFill>
                <a:schemeClr val="dk1"/>
              </a:solidFill>
              <a:latin typeface="Calibri"/>
              <a:ea typeface="Calibri"/>
              <a:cs typeface="Calibri"/>
              <a:sym typeface="Calibri"/>
            </a:endParaRPr>
          </a:p>
          <a:p>
            <a:pPr marL="0" lvl="0" indent="0" algn="ctr" rtl="0">
              <a:spcBef>
                <a:spcPts val="0"/>
              </a:spcBef>
              <a:spcAft>
                <a:spcPts val="0"/>
              </a:spcAft>
              <a:buNone/>
            </a:pPr>
            <a:r>
              <a:rPr lang="fr">
                <a:solidFill>
                  <a:schemeClr val="dk1"/>
                </a:solidFill>
                <a:highlight>
                  <a:srgbClr val="00FFFF"/>
                </a:highlight>
                <a:latin typeface="Calibri"/>
                <a:ea typeface="Calibri"/>
                <a:cs typeface="Calibri"/>
                <a:sym typeface="Calibri"/>
              </a:rPr>
              <a:t>Matin et/ou fin de journée</a:t>
            </a:r>
            <a:endParaRPr>
              <a:solidFill>
                <a:schemeClr val="dk1"/>
              </a:solidFill>
              <a:highlight>
                <a:srgbClr val="00FFFF"/>
              </a:highlight>
              <a:latin typeface="Calibri"/>
              <a:ea typeface="Calibri"/>
              <a:cs typeface="Calibri"/>
              <a:sym typeface="Calibri"/>
            </a:endParaRPr>
          </a:p>
        </p:txBody>
      </p:sp>
      <p:pic>
        <p:nvPicPr>
          <p:cNvPr id="147" name="Google Shape;147;p21">
            <a:hlinkClick r:id="rId3"/>
          </p:cNvPr>
          <p:cNvPicPr preferRelativeResize="0"/>
          <p:nvPr/>
        </p:nvPicPr>
        <p:blipFill rotWithShape="1">
          <a:blip r:embed="rId4">
            <a:alphaModFix/>
          </a:blip>
          <a:srcRect l="862"/>
          <a:stretch/>
        </p:blipFill>
        <p:spPr>
          <a:xfrm rot="-5400000">
            <a:off x="-744037" y="2256338"/>
            <a:ext cx="8609799" cy="6308525"/>
          </a:xfrm>
          <a:prstGeom prst="rect">
            <a:avLst/>
          </a:prstGeom>
          <a:noFill/>
          <a:ln>
            <a:noFill/>
          </a:ln>
        </p:spPr>
      </p:pic>
      <p:pic>
        <p:nvPicPr>
          <p:cNvPr id="3" name="Image 2">
            <a:extLst>
              <a:ext uri="{FF2B5EF4-FFF2-40B4-BE49-F238E27FC236}">
                <a16:creationId xmlns:a16="http://schemas.microsoft.com/office/drawing/2014/main" id="{B02FA55A-E90C-C293-D3E1-BD2FC0453BA1}"/>
              </a:ext>
            </a:extLst>
          </p:cNvPr>
          <p:cNvPicPr>
            <a:picLocks noChangeAspect="1"/>
          </p:cNvPicPr>
          <p:nvPr/>
        </p:nvPicPr>
        <p:blipFill>
          <a:blip r:embed="rId5"/>
          <a:stretch>
            <a:fillRect/>
          </a:stretch>
        </p:blipFill>
        <p:spPr>
          <a:xfrm>
            <a:off x="0" y="0"/>
            <a:ext cx="7315199" cy="10058400"/>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51"/>
        <p:cNvGrpSpPr/>
        <p:nvPr/>
      </p:nvGrpSpPr>
      <p:grpSpPr>
        <a:xfrm>
          <a:off x="0" y="0"/>
          <a:ext cx="0" cy="0"/>
          <a:chOff x="0" y="0"/>
          <a:chExt cx="0" cy="0"/>
        </a:xfrm>
      </p:grpSpPr>
      <p:sp>
        <p:nvSpPr>
          <p:cNvPr id="152" name="Google Shape;152;p22"/>
          <p:cNvSpPr txBox="1"/>
          <p:nvPr/>
        </p:nvSpPr>
        <p:spPr>
          <a:xfrm>
            <a:off x="2" y="306891"/>
            <a:ext cx="7315200" cy="4311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fr" sz="1600" b="1">
                <a:latin typeface="Calibri"/>
                <a:ea typeface="Calibri"/>
                <a:cs typeface="Calibri"/>
                <a:sym typeface="Calibri"/>
              </a:rPr>
              <a:t>Exemple d’une grille des activités du midi</a:t>
            </a:r>
            <a:endParaRPr sz="1600" b="1">
              <a:latin typeface="Calibri"/>
              <a:ea typeface="Calibri"/>
              <a:cs typeface="Calibri"/>
              <a:sym typeface="Calibri"/>
            </a:endParaRPr>
          </a:p>
        </p:txBody>
      </p:sp>
      <p:pic>
        <p:nvPicPr>
          <p:cNvPr id="153" name="Google Shape;153;p22">
            <a:hlinkClick r:id="rId3"/>
          </p:cNvPr>
          <p:cNvPicPr preferRelativeResize="0"/>
          <p:nvPr/>
        </p:nvPicPr>
        <p:blipFill rotWithShape="1">
          <a:blip r:embed="rId4">
            <a:alphaModFix/>
          </a:blip>
          <a:srcRect t="6411"/>
          <a:stretch/>
        </p:blipFill>
        <p:spPr>
          <a:xfrm>
            <a:off x="228600" y="1047575"/>
            <a:ext cx="6761501" cy="8599350"/>
          </a:xfrm>
          <a:prstGeom prst="rect">
            <a:avLst/>
          </a:prstGeom>
          <a:noFill/>
          <a:ln>
            <a:noFill/>
          </a:ln>
        </p:spPr>
      </p:pic>
      <p:sp>
        <p:nvSpPr>
          <p:cNvPr id="154" name="Google Shape;154;p22"/>
          <p:cNvSpPr txBox="1"/>
          <p:nvPr/>
        </p:nvSpPr>
        <p:spPr>
          <a:xfrm>
            <a:off x="1498850" y="2511925"/>
            <a:ext cx="1086000" cy="6192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sz="900">
              <a:solidFill>
                <a:schemeClr val="dk2"/>
              </a:solidFill>
            </a:endParaRPr>
          </a:p>
        </p:txBody>
      </p:sp>
      <p:pic>
        <p:nvPicPr>
          <p:cNvPr id="3" name="Image 2">
            <a:extLst>
              <a:ext uri="{FF2B5EF4-FFF2-40B4-BE49-F238E27FC236}">
                <a16:creationId xmlns:a16="http://schemas.microsoft.com/office/drawing/2014/main" id="{E86954C9-9A00-4517-BFC5-751219BEADDF}"/>
              </a:ext>
            </a:extLst>
          </p:cNvPr>
          <p:cNvPicPr>
            <a:picLocks noChangeAspect="1"/>
          </p:cNvPicPr>
          <p:nvPr/>
        </p:nvPicPr>
        <p:blipFill>
          <a:blip r:embed="rId5"/>
          <a:stretch>
            <a:fillRect/>
          </a:stretch>
        </p:blipFill>
        <p:spPr>
          <a:xfrm>
            <a:off x="21796" y="0"/>
            <a:ext cx="7271608" cy="10058400"/>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58"/>
        <p:cNvGrpSpPr/>
        <p:nvPr/>
      </p:nvGrpSpPr>
      <p:grpSpPr>
        <a:xfrm>
          <a:off x="0" y="0"/>
          <a:ext cx="0" cy="0"/>
          <a:chOff x="0" y="0"/>
          <a:chExt cx="0" cy="0"/>
        </a:xfrm>
      </p:grpSpPr>
      <p:sp>
        <p:nvSpPr>
          <p:cNvPr id="159" name="Google Shape;159;p23"/>
          <p:cNvSpPr txBox="1"/>
          <p:nvPr/>
        </p:nvSpPr>
        <p:spPr>
          <a:xfrm>
            <a:off x="-75" y="514350"/>
            <a:ext cx="7315200" cy="4311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fr" sz="1600" b="1">
                <a:solidFill>
                  <a:schemeClr val="dk1"/>
                </a:solidFill>
                <a:latin typeface="Calibri"/>
                <a:ea typeface="Calibri"/>
                <a:cs typeface="Calibri"/>
                <a:sym typeface="Calibri"/>
              </a:rPr>
              <a:t>Journées pédagogiques</a:t>
            </a:r>
            <a:endParaRPr sz="1100">
              <a:solidFill>
                <a:schemeClr val="dk1"/>
              </a:solidFill>
            </a:endParaRPr>
          </a:p>
        </p:txBody>
      </p:sp>
      <p:graphicFrame>
        <p:nvGraphicFramePr>
          <p:cNvPr id="160" name="Google Shape;160;p23"/>
          <p:cNvGraphicFramePr/>
          <p:nvPr>
            <p:extLst>
              <p:ext uri="{D42A27DB-BD31-4B8C-83A1-F6EECF244321}">
                <p14:modId xmlns:p14="http://schemas.microsoft.com/office/powerpoint/2010/main" val="510650616"/>
              </p:ext>
            </p:extLst>
          </p:nvPr>
        </p:nvGraphicFramePr>
        <p:xfrm>
          <a:off x="976238" y="1524000"/>
          <a:ext cx="5362575" cy="5546940"/>
        </p:xfrm>
        <a:graphic>
          <a:graphicData uri="http://schemas.openxmlformats.org/drawingml/2006/table">
            <a:tbl>
              <a:tblPr>
                <a:noFill/>
                <a:tableStyleId>{BF0B2F3C-BEBD-4649-B992-340E5736D5EF}</a:tableStyleId>
              </a:tblPr>
              <a:tblGrid>
                <a:gridCol w="1562100">
                  <a:extLst>
                    <a:ext uri="{9D8B030D-6E8A-4147-A177-3AD203B41FA5}">
                      <a16:colId xmlns:a16="http://schemas.microsoft.com/office/drawing/2014/main" val="20000"/>
                    </a:ext>
                  </a:extLst>
                </a:gridCol>
                <a:gridCol w="3800475">
                  <a:extLst>
                    <a:ext uri="{9D8B030D-6E8A-4147-A177-3AD203B41FA5}">
                      <a16:colId xmlns:a16="http://schemas.microsoft.com/office/drawing/2014/main" val="20001"/>
                    </a:ext>
                  </a:extLst>
                </a:gridCol>
              </a:tblGrid>
              <a:tr h="381000">
                <a:tc>
                  <a:txBody>
                    <a:bodyPr/>
                    <a:lstStyle/>
                    <a:p>
                      <a:pPr marL="0" lvl="0" indent="0" algn="ctr" rtl="0">
                        <a:spcBef>
                          <a:spcPts val="0"/>
                        </a:spcBef>
                        <a:spcAft>
                          <a:spcPts val="0"/>
                        </a:spcAft>
                        <a:buNone/>
                      </a:pPr>
                      <a:r>
                        <a:rPr lang="fr" b="1"/>
                        <a:t>Dates</a:t>
                      </a:r>
                      <a:endParaRPr b="1"/>
                    </a:p>
                  </a:txBody>
                  <a:tcPr marL="91425" marR="91425" marT="91425" marB="91425">
                    <a:solidFill>
                      <a:schemeClr val="accent1"/>
                    </a:solidFill>
                  </a:tcPr>
                </a:tc>
                <a:tc>
                  <a:txBody>
                    <a:bodyPr/>
                    <a:lstStyle/>
                    <a:p>
                      <a:pPr marL="0" lvl="0" indent="0" algn="ctr" rtl="0">
                        <a:spcBef>
                          <a:spcPts val="0"/>
                        </a:spcBef>
                        <a:spcAft>
                          <a:spcPts val="0"/>
                        </a:spcAft>
                        <a:buNone/>
                      </a:pPr>
                      <a:r>
                        <a:rPr lang="fr" b="1"/>
                        <a:t>Thématiques/sorties</a:t>
                      </a:r>
                      <a:endParaRPr b="1"/>
                    </a:p>
                  </a:txBody>
                  <a:tcPr marL="91425" marR="91425" marT="91425" marB="91425">
                    <a:solidFill>
                      <a:schemeClr val="accent1"/>
                    </a:solidFill>
                  </a:tcPr>
                </a:tc>
                <a:extLst>
                  <a:ext uri="{0D108BD9-81ED-4DB2-BD59-A6C34878D82A}">
                    <a16:rowId xmlns:a16="http://schemas.microsoft.com/office/drawing/2014/main" val="10000"/>
                  </a:ext>
                </a:extLst>
              </a:tr>
              <a:tr h="381000">
                <a:tc>
                  <a:txBody>
                    <a:bodyPr/>
                    <a:lstStyle/>
                    <a:p>
                      <a:pPr marL="0" lvl="0" indent="0" algn="l" rtl="0">
                        <a:spcBef>
                          <a:spcPts val="0"/>
                        </a:spcBef>
                        <a:spcAft>
                          <a:spcPts val="0"/>
                        </a:spcAft>
                        <a:buNone/>
                      </a:pPr>
                      <a:r>
                        <a:rPr lang="fr-CA" dirty="0"/>
                        <a:t>17 sept, 2026</a:t>
                      </a:r>
                      <a:endParaRPr dirty="0"/>
                    </a:p>
                  </a:txBody>
                  <a:tcPr marL="91425" marR="91425" marT="91425" marB="91425"/>
                </a:tc>
                <a:tc>
                  <a:txBody>
                    <a:bodyPr/>
                    <a:lstStyle/>
                    <a:p>
                      <a:pPr marL="0" lvl="0" indent="0" algn="l" rtl="0">
                        <a:spcBef>
                          <a:spcPts val="0"/>
                        </a:spcBef>
                        <a:spcAft>
                          <a:spcPts val="0"/>
                        </a:spcAft>
                        <a:buNone/>
                      </a:pPr>
                      <a:r>
                        <a:rPr lang="fr-CA" dirty="0"/>
                        <a:t>Faut que tu dises WOW (Bleu Jeans bleu)</a:t>
                      </a:r>
                      <a:endParaRPr dirty="0"/>
                    </a:p>
                  </a:txBody>
                  <a:tcPr marL="91425" marR="91425" marT="91425" marB="91425"/>
                </a:tc>
                <a:extLst>
                  <a:ext uri="{0D108BD9-81ED-4DB2-BD59-A6C34878D82A}">
                    <a16:rowId xmlns:a16="http://schemas.microsoft.com/office/drawing/2014/main" val="10001"/>
                  </a:ext>
                </a:extLst>
              </a:tr>
              <a:tr h="381000">
                <a:tc>
                  <a:txBody>
                    <a:bodyPr/>
                    <a:lstStyle/>
                    <a:p>
                      <a:pPr marL="0" lvl="0" indent="0" algn="l" rtl="0">
                        <a:spcBef>
                          <a:spcPts val="0"/>
                        </a:spcBef>
                        <a:spcAft>
                          <a:spcPts val="0"/>
                        </a:spcAft>
                        <a:buNone/>
                      </a:pPr>
                      <a:r>
                        <a:rPr lang="fr-CA" dirty="0"/>
                        <a:t>5 oct. 2026</a:t>
                      </a:r>
                      <a:endParaRPr dirty="0"/>
                    </a:p>
                  </a:txBody>
                  <a:tcPr marL="91425" marR="91425" marT="91425" marB="91425"/>
                </a:tc>
                <a:tc>
                  <a:txBody>
                    <a:bodyPr/>
                    <a:lstStyle/>
                    <a:p>
                      <a:pPr marL="0" lvl="0" indent="0" algn="l" rtl="0">
                        <a:spcBef>
                          <a:spcPts val="0"/>
                        </a:spcBef>
                        <a:spcAft>
                          <a:spcPts val="0"/>
                        </a:spcAft>
                        <a:buNone/>
                      </a:pPr>
                      <a:r>
                        <a:rPr lang="fr-CA" dirty="0" err="1"/>
                        <a:t>Funtropolis</a:t>
                      </a:r>
                      <a:r>
                        <a:rPr lang="fr-CA" dirty="0"/>
                        <a:t> (sortie)  </a:t>
                      </a:r>
                      <a:endParaRPr dirty="0"/>
                    </a:p>
                  </a:txBody>
                  <a:tcPr marL="91425" marR="91425" marT="91425" marB="91425"/>
                </a:tc>
                <a:extLst>
                  <a:ext uri="{0D108BD9-81ED-4DB2-BD59-A6C34878D82A}">
                    <a16:rowId xmlns:a16="http://schemas.microsoft.com/office/drawing/2014/main" val="10002"/>
                  </a:ext>
                </a:extLst>
              </a:tr>
              <a:tr h="381000">
                <a:tc>
                  <a:txBody>
                    <a:bodyPr/>
                    <a:lstStyle/>
                    <a:p>
                      <a:pPr marL="0" lvl="0" indent="0" algn="l" rtl="0">
                        <a:spcBef>
                          <a:spcPts val="0"/>
                        </a:spcBef>
                        <a:spcAft>
                          <a:spcPts val="0"/>
                        </a:spcAft>
                        <a:buNone/>
                      </a:pPr>
                      <a:r>
                        <a:rPr lang="fr-CA" dirty="0"/>
                        <a:t>11 nov. 2026</a:t>
                      </a:r>
                      <a:endParaRPr dirty="0"/>
                    </a:p>
                  </a:txBody>
                  <a:tcPr marL="91425" marR="91425" marT="91425" marB="91425"/>
                </a:tc>
                <a:tc>
                  <a:txBody>
                    <a:bodyPr/>
                    <a:lstStyle/>
                    <a:p>
                      <a:pPr marL="0" lvl="0" indent="0" algn="l" rtl="0">
                        <a:spcBef>
                          <a:spcPts val="0"/>
                        </a:spcBef>
                        <a:spcAft>
                          <a:spcPts val="0"/>
                        </a:spcAft>
                        <a:buNone/>
                      </a:pPr>
                      <a:r>
                        <a:rPr lang="fr-CA" dirty="0"/>
                        <a:t>Tag-E-Karting (sortie)  </a:t>
                      </a:r>
                      <a:endParaRPr dirty="0"/>
                    </a:p>
                  </a:txBody>
                  <a:tcPr marL="91425" marR="91425" marT="91425" marB="91425"/>
                </a:tc>
                <a:extLst>
                  <a:ext uri="{0D108BD9-81ED-4DB2-BD59-A6C34878D82A}">
                    <a16:rowId xmlns:a16="http://schemas.microsoft.com/office/drawing/2014/main" val="10003"/>
                  </a:ext>
                </a:extLst>
              </a:tr>
              <a:tr h="381000">
                <a:tc>
                  <a:txBody>
                    <a:bodyPr/>
                    <a:lstStyle/>
                    <a:p>
                      <a:pPr marL="0" lvl="0" indent="0" algn="l" rtl="0">
                        <a:spcBef>
                          <a:spcPts val="0"/>
                        </a:spcBef>
                        <a:spcAft>
                          <a:spcPts val="0"/>
                        </a:spcAft>
                        <a:buNone/>
                      </a:pPr>
                      <a:r>
                        <a:rPr lang="fr-CA" dirty="0"/>
                        <a:t>27 nov. 2026</a:t>
                      </a:r>
                      <a:endParaRPr dirty="0"/>
                    </a:p>
                  </a:txBody>
                  <a:tcPr marL="91425" marR="91425" marT="91425" marB="91425"/>
                </a:tc>
                <a:tc>
                  <a:txBody>
                    <a:bodyPr/>
                    <a:lstStyle/>
                    <a:p>
                      <a:pPr marL="0" lvl="0" indent="0" algn="l" rtl="0">
                        <a:spcBef>
                          <a:spcPts val="0"/>
                        </a:spcBef>
                        <a:spcAft>
                          <a:spcPts val="0"/>
                        </a:spcAft>
                        <a:buNone/>
                      </a:pPr>
                      <a:r>
                        <a:rPr lang="fr-CA" dirty="0"/>
                        <a:t>Les lutins décorent l’école</a:t>
                      </a:r>
                      <a:endParaRPr dirty="0"/>
                    </a:p>
                  </a:txBody>
                  <a:tcPr marL="91425" marR="91425" marT="91425" marB="91425"/>
                </a:tc>
                <a:extLst>
                  <a:ext uri="{0D108BD9-81ED-4DB2-BD59-A6C34878D82A}">
                    <a16:rowId xmlns:a16="http://schemas.microsoft.com/office/drawing/2014/main" val="10004"/>
                  </a:ext>
                </a:extLst>
              </a:tr>
              <a:tr h="381000">
                <a:tc>
                  <a:txBody>
                    <a:bodyPr/>
                    <a:lstStyle/>
                    <a:p>
                      <a:pPr marL="0" lvl="0" indent="0" algn="l" rtl="0">
                        <a:spcBef>
                          <a:spcPts val="0"/>
                        </a:spcBef>
                        <a:spcAft>
                          <a:spcPts val="0"/>
                        </a:spcAft>
                        <a:buNone/>
                      </a:pPr>
                      <a:r>
                        <a:rPr lang="fr-CA" dirty="0"/>
                        <a:t>4 janv. 2027</a:t>
                      </a:r>
                      <a:endParaRPr dirty="0"/>
                    </a:p>
                  </a:txBody>
                  <a:tcPr marL="91425" marR="91425" marT="91425" marB="91425"/>
                </a:tc>
                <a:tc>
                  <a:txBody>
                    <a:bodyPr/>
                    <a:lstStyle/>
                    <a:p>
                      <a:pPr marL="0" lvl="0" indent="0" algn="l" rtl="0">
                        <a:spcBef>
                          <a:spcPts val="0"/>
                        </a:spcBef>
                        <a:spcAft>
                          <a:spcPts val="0"/>
                        </a:spcAft>
                        <a:buNone/>
                      </a:pPr>
                      <a:r>
                        <a:rPr lang="fr-CA" dirty="0"/>
                        <a:t>Journée cocooning</a:t>
                      </a:r>
                      <a:endParaRPr dirty="0"/>
                    </a:p>
                  </a:txBody>
                  <a:tcPr marL="91425" marR="91425" marT="91425" marB="91425"/>
                </a:tc>
                <a:extLst>
                  <a:ext uri="{0D108BD9-81ED-4DB2-BD59-A6C34878D82A}">
                    <a16:rowId xmlns:a16="http://schemas.microsoft.com/office/drawing/2014/main" val="10005"/>
                  </a:ext>
                </a:extLst>
              </a:tr>
              <a:tr h="381000">
                <a:tc>
                  <a:txBody>
                    <a:bodyPr/>
                    <a:lstStyle/>
                    <a:p>
                      <a:pPr marL="0" lvl="0" indent="0" algn="l" rtl="0">
                        <a:spcBef>
                          <a:spcPts val="0"/>
                        </a:spcBef>
                        <a:spcAft>
                          <a:spcPts val="0"/>
                        </a:spcAft>
                        <a:buNone/>
                      </a:pPr>
                      <a:r>
                        <a:rPr lang="fr-CA" dirty="0"/>
                        <a:t>25 janv. 2027</a:t>
                      </a:r>
                      <a:endParaRPr dirty="0"/>
                    </a:p>
                  </a:txBody>
                  <a:tcPr marL="91425" marR="91425" marT="91425" marB="91425"/>
                </a:tc>
                <a:tc>
                  <a:txBody>
                    <a:bodyPr/>
                    <a:lstStyle/>
                    <a:p>
                      <a:pPr marL="0" lvl="0" indent="0" algn="l" rtl="0">
                        <a:spcBef>
                          <a:spcPts val="0"/>
                        </a:spcBef>
                        <a:spcAft>
                          <a:spcPts val="0"/>
                        </a:spcAft>
                        <a:buNone/>
                      </a:pPr>
                      <a:r>
                        <a:rPr lang="fr-CA" dirty="0"/>
                        <a:t>Les monstres</a:t>
                      </a:r>
                      <a:endParaRPr dirty="0"/>
                    </a:p>
                  </a:txBody>
                  <a:tcPr marL="91425" marR="91425" marT="91425" marB="91425"/>
                </a:tc>
                <a:extLst>
                  <a:ext uri="{0D108BD9-81ED-4DB2-BD59-A6C34878D82A}">
                    <a16:rowId xmlns:a16="http://schemas.microsoft.com/office/drawing/2014/main" val="10006"/>
                  </a:ext>
                </a:extLst>
              </a:tr>
              <a:tr h="381000">
                <a:tc>
                  <a:txBody>
                    <a:bodyPr/>
                    <a:lstStyle/>
                    <a:p>
                      <a:pPr marL="0" lvl="0" indent="0" algn="l" rtl="0">
                        <a:spcBef>
                          <a:spcPts val="0"/>
                        </a:spcBef>
                        <a:spcAft>
                          <a:spcPts val="0"/>
                        </a:spcAft>
                        <a:buNone/>
                      </a:pPr>
                      <a:r>
                        <a:rPr lang="fr-CA" dirty="0"/>
                        <a:t>11 fév. 2027</a:t>
                      </a:r>
                      <a:endParaRPr dirty="0"/>
                    </a:p>
                  </a:txBody>
                  <a:tcPr marL="91425" marR="91425" marT="91425" marB="91425"/>
                </a:tc>
                <a:tc>
                  <a:txBody>
                    <a:bodyPr/>
                    <a:lstStyle/>
                    <a:p>
                      <a:pPr marL="0" lvl="0" indent="0" algn="l" rtl="0">
                        <a:spcBef>
                          <a:spcPts val="0"/>
                        </a:spcBef>
                        <a:spcAft>
                          <a:spcPts val="0"/>
                        </a:spcAft>
                        <a:buNone/>
                      </a:pPr>
                      <a:r>
                        <a:rPr lang="fr-CA" dirty="0"/>
                        <a:t>La st-valentin </a:t>
                      </a:r>
                      <a:endParaRPr dirty="0"/>
                    </a:p>
                  </a:txBody>
                  <a:tcPr marL="91425" marR="91425" marT="91425" marB="91425"/>
                </a:tc>
                <a:extLst>
                  <a:ext uri="{0D108BD9-81ED-4DB2-BD59-A6C34878D82A}">
                    <a16:rowId xmlns:a16="http://schemas.microsoft.com/office/drawing/2014/main" val="10007"/>
                  </a:ext>
                </a:extLst>
              </a:tr>
              <a:tr h="381000">
                <a:tc>
                  <a:txBody>
                    <a:bodyPr/>
                    <a:lstStyle/>
                    <a:p>
                      <a:pPr marL="0" lvl="0" indent="0" algn="l" rtl="0">
                        <a:spcBef>
                          <a:spcPts val="0"/>
                        </a:spcBef>
                        <a:spcAft>
                          <a:spcPts val="0"/>
                        </a:spcAft>
                        <a:buNone/>
                      </a:pPr>
                      <a:r>
                        <a:rPr lang="fr-CA" dirty="0"/>
                        <a:t>23 fév. 2027</a:t>
                      </a:r>
                      <a:endParaRPr dirty="0"/>
                    </a:p>
                  </a:txBody>
                  <a:tcPr marL="91425" marR="91425" marT="91425" marB="91425"/>
                </a:tc>
                <a:tc>
                  <a:txBody>
                    <a:bodyPr/>
                    <a:lstStyle/>
                    <a:p>
                      <a:pPr marL="0" lvl="0" indent="0" algn="l" rtl="0">
                        <a:spcBef>
                          <a:spcPts val="0"/>
                        </a:spcBef>
                        <a:spcAft>
                          <a:spcPts val="0"/>
                        </a:spcAft>
                        <a:buNone/>
                      </a:pPr>
                      <a:r>
                        <a:rPr lang="fr-CA" dirty="0" err="1"/>
                        <a:t>Clip’N</a:t>
                      </a:r>
                      <a:r>
                        <a:rPr lang="fr-CA" dirty="0"/>
                        <a:t> </a:t>
                      </a:r>
                      <a:r>
                        <a:rPr lang="fr-CA"/>
                        <a:t>Climb</a:t>
                      </a:r>
                      <a:r>
                        <a:rPr lang="fr-CA" dirty="0"/>
                        <a:t> (sortie) </a:t>
                      </a:r>
                      <a:endParaRPr dirty="0"/>
                    </a:p>
                  </a:txBody>
                  <a:tcPr marL="91425" marR="91425" marT="91425" marB="91425"/>
                </a:tc>
                <a:extLst>
                  <a:ext uri="{0D108BD9-81ED-4DB2-BD59-A6C34878D82A}">
                    <a16:rowId xmlns:a16="http://schemas.microsoft.com/office/drawing/2014/main" val="10008"/>
                  </a:ext>
                </a:extLst>
              </a:tr>
              <a:tr h="381000">
                <a:tc>
                  <a:txBody>
                    <a:bodyPr/>
                    <a:lstStyle/>
                    <a:p>
                      <a:pPr marL="0" lvl="0" indent="0" algn="l" rtl="0">
                        <a:spcBef>
                          <a:spcPts val="0"/>
                        </a:spcBef>
                        <a:spcAft>
                          <a:spcPts val="0"/>
                        </a:spcAft>
                        <a:buNone/>
                      </a:pPr>
                      <a:r>
                        <a:rPr lang="fr-CA" dirty="0"/>
                        <a:t>8 mars 2027</a:t>
                      </a:r>
                      <a:endParaRPr dirty="0"/>
                    </a:p>
                  </a:txBody>
                  <a:tcPr marL="91425" marR="91425" marT="91425" marB="91425"/>
                </a:tc>
                <a:tc>
                  <a:txBody>
                    <a:bodyPr/>
                    <a:lstStyle/>
                    <a:p>
                      <a:pPr marL="0" lvl="0" indent="0" algn="l" rtl="0">
                        <a:spcBef>
                          <a:spcPts val="0"/>
                        </a:spcBef>
                        <a:spcAft>
                          <a:spcPts val="0"/>
                        </a:spcAft>
                        <a:buNone/>
                      </a:pPr>
                      <a:r>
                        <a:rPr lang="fr-CA" dirty="0"/>
                        <a:t>Journée pyjama </a:t>
                      </a:r>
                      <a:endParaRPr dirty="0"/>
                    </a:p>
                  </a:txBody>
                  <a:tcPr marL="91425" marR="91425" marT="91425" marB="91425"/>
                </a:tc>
                <a:extLst>
                  <a:ext uri="{0D108BD9-81ED-4DB2-BD59-A6C34878D82A}">
                    <a16:rowId xmlns:a16="http://schemas.microsoft.com/office/drawing/2014/main" val="10009"/>
                  </a:ext>
                </a:extLst>
              </a:tr>
              <a:tr h="381000">
                <a:tc>
                  <a:txBody>
                    <a:bodyPr/>
                    <a:lstStyle/>
                    <a:p>
                      <a:pPr marL="0" lvl="0" indent="0" algn="l" rtl="0">
                        <a:spcBef>
                          <a:spcPts val="0"/>
                        </a:spcBef>
                        <a:spcAft>
                          <a:spcPts val="0"/>
                        </a:spcAft>
                        <a:buNone/>
                      </a:pPr>
                      <a:r>
                        <a:rPr lang="fr-CA" dirty="0"/>
                        <a:t>14 avril 2027</a:t>
                      </a:r>
                      <a:endParaRPr dirty="0"/>
                    </a:p>
                  </a:txBody>
                  <a:tcPr marL="91425" marR="91425" marT="91425" marB="91425"/>
                </a:tc>
                <a:tc>
                  <a:txBody>
                    <a:bodyPr/>
                    <a:lstStyle/>
                    <a:p>
                      <a:pPr marL="0" lvl="0" indent="0" algn="l" rtl="0">
                        <a:spcBef>
                          <a:spcPts val="0"/>
                        </a:spcBef>
                        <a:spcAft>
                          <a:spcPts val="0"/>
                        </a:spcAft>
                        <a:buNone/>
                      </a:pPr>
                      <a:r>
                        <a:rPr lang="fr-CA" dirty="0"/>
                        <a:t>Cabane à sucre des sportifs (sortie) libres</a:t>
                      </a:r>
                      <a:endParaRPr dirty="0"/>
                    </a:p>
                  </a:txBody>
                  <a:tcPr marL="91425" marR="91425" marT="91425" marB="91425"/>
                </a:tc>
                <a:extLst>
                  <a:ext uri="{0D108BD9-81ED-4DB2-BD59-A6C34878D82A}">
                    <a16:rowId xmlns:a16="http://schemas.microsoft.com/office/drawing/2014/main" val="10010"/>
                  </a:ext>
                </a:extLst>
              </a:tr>
              <a:tr h="381000">
                <a:tc>
                  <a:txBody>
                    <a:bodyPr/>
                    <a:lstStyle/>
                    <a:p>
                      <a:pPr marL="0" lvl="0" indent="0" algn="l" rtl="0">
                        <a:spcBef>
                          <a:spcPts val="0"/>
                        </a:spcBef>
                        <a:spcAft>
                          <a:spcPts val="0"/>
                        </a:spcAft>
                        <a:buNone/>
                      </a:pPr>
                      <a:r>
                        <a:rPr lang="fr-CA" dirty="0"/>
                        <a:t>29 avril 2027</a:t>
                      </a:r>
                      <a:endParaRPr dirty="0"/>
                    </a:p>
                  </a:txBody>
                  <a:tcPr marL="91425" marR="91425" marT="91425" marB="91425"/>
                </a:tc>
                <a:tc>
                  <a:txBody>
                    <a:bodyPr/>
                    <a:lstStyle/>
                    <a:p>
                      <a:pPr marL="0" lvl="0" indent="0" algn="l" rtl="0">
                        <a:spcBef>
                          <a:spcPts val="0"/>
                        </a:spcBef>
                        <a:spcAft>
                          <a:spcPts val="0"/>
                        </a:spcAft>
                        <a:buNone/>
                      </a:pPr>
                      <a:r>
                        <a:rPr lang="fr-CA" dirty="0"/>
                        <a:t>Les chefs</a:t>
                      </a:r>
                      <a:endParaRPr dirty="0"/>
                    </a:p>
                  </a:txBody>
                  <a:tcPr marL="91425" marR="91425" marT="91425" marB="91425"/>
                </a:tc>
                <a:extLst>
                  <a:ext uri="{0D108BD9-81ED-4DB2-BD59-A6C34878D82A}">
                    <a16:rowId xmlns:a16="http://schemas.microsoft.com/office/drawing/2014/main" val="10011"/>
                  </a:ext>
                </a:extLst>
              </a:tr>
              <a:tr h="381000">
                <a:tc>
                  <a:txBody>
                    <a:bodyPr/>
                    <a:lstStyle/>
                    <a:p>
                      <a:pPr marL="0" lvl="0" indent="0" algn="l" rtl="0">
                        <a:spcBef>
                          <a:spcPts val="0"/>
                        </a:spcBef>
                        <a:spcAft>
                          <a:spcPts val="0"/>
                        </a:spcAft>
                        <a:buNone/>
                      </a:pPr>
                      <a:r>
                        <a:rPr lang="fr-CA" dirty="0"/>
                        <a:t>11 mai 2027</a:t>
                      </a:r>
                      <a:endParaRPr dirty="0"/>
                    </a:p>
                  </a:txBody>
                  <a:tcPr marL="91425" marR="91425" marT="91425" marB="91425"/>
                </a:tc>
                <a:tc>
                  <a:txBody>
                    <a:bodyPr/>
                    <a:lstStyle/>
                    <a:p>
                      <a:pPr marL="0" lvl="0" indent="0" algn="l" rtl="0">
                        <a:spcBef>
                          <a:spcPts val="0"/>
                        </a:spcBef>
                        <a:spcAft>
                          <a:spcPts val="0"/>
                        </a:spcAft>
                        <a:buNone/>
                      </a:pPr>
                      <a:r>
                        <a:rPr lang="fr-CA" dirty="0"/>
                        <a:t>Thèmes de la semaine des SDG</a:t>
                      </a:r>
                      <a:endParaRPr dirty="0"/>
                    </a:p>
                  </a:txBody>
                  <a:tcPr marL="91425" marR="91425" marT="91425" marB="91425"/>
                </a:tc>
                <a:extLst>
                  <a:ext uri="{0D108BD9-81ED-4DB2-BD59-A6C34878D82A}">
                    <a16:rowId xmlns:a16="http://schemas.microsoft.com/office/drawing/2014/main" val="10012"/>
                  </a:ext>
                </a:extLst>
              </a:tr>
              <a:tr h="381000">
                <a:tc>
                  <a:txBody>
                    <a:bodyPr/>
                    <a:lstStyle/>
                    <a:p>
                      <a:pPr marL="0" lvl="0" indent="0" algn="l" rtl="0">
                        <a:spcBef>
                          <a:spcPts val="0"/>
                        </a:spcBef>
                        <a:spcAft>
                          <a:spcPts val="0"/>
                        </a:spcAft>
                        <a:buNone/>
                      </a:pPr>
                      <a:r>
                        <a:rPr lang="fr-CA" dirty="0"/>
                        <a:t>11 juin 2027</a:t>
                      </a:r>
                      <a:endParaRPr dirty="0"/>
                    </a:p>
                  </a:txBody>
                  <a:tcPr marL="91425" marR="91425" marT="91425" marB="91425"/>
                </a:tc>
                <a:tc>
                  <a:txBody>
                    <a:bodyPr/>
                    <a:lstStyle/>
                    <a:p>
                      <a:pPr marL="0" lvl="0" indent="0" algn="l" rtl="0">
                        <a:spcBef>
                          <a:spcPts val="0"/>
                        </a:spcBef>
                        <a:spcAft>
                          <a:spcPts val="0"/>
                        </a:spcAft>
                        <a:buNone/>
                      </a:pPr>
                      <a:r>
                        <a:rPr lang="fr-CA" dirty="0"/>
                        <a:t>Oyez </a:t>
                      </a:r>
                      <a:r>
                        <a:rPr lang="fr-CA" dirty="0" err="1"/>
                        <a:t>Oyez</a:t>
                      </a:r>
                      <a:r>
                        <a:rPr lang="fr-CA" dirty="0"/>
                        <a:t> (animation à l’école) </a:t>
                      </a:r>
                      <a:endParaRPr dirty="0"/>
                    </a:p>
                  </a:txBody>
                  <a:tcPr marL="91425" marR="91425" marT="91425" marB="91425"/>
                </a:tc>
                <a:extLst>
                  <a:ext uri="{0D108BD9-81ED-4DB2-BD59-A6C34878D82A}">
                    <a16:rowId xmlns:a16="http://schemas.microsoft.com/office/drawing/2014/main" val="10013"/>
                  </a:ext>
                </a:extLst>
              </a:tr>
            </a:tbl>
          </a:graphicData>
        </a:graphic>
      </p:graphicFrame>
      <p:pic>
        <p:nvPicPr>
          <p:cNvPr id="161" name="Google Shape;161;p23"/>
          <p:cNvPicPr preferRelativeResize="0"/>
          <p:nvPr/>
        </p:nvPicPr>
        <p:blipFill>
          <a:blip r:embed="rId3">
            <a:alphaModFix/>
          </a:blip>
          <a:stretch>
            <a:fillRect/>
          </a:stretch>
        </p:blipFill>
        <p:spPr>
          <a:xfrm>
            <a:off x="123825" y="138025"/>
            <a:ext cx="1390650" cy="562500"/>
          </a:xfrm>
          <a:prstGeom prst="rect">
            <a:avLst/>
          </a:prstGeom>
          <a:noFill/>
          <a:ln>
            <a:noFill/>
          </a:ln>
        </p:spPr>
      </p:pic>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annee_debut xmlns="f3c5b631-f436-49cb-ab4d-2de84ebfacbb">2025</annee_debut>
    <bd0ede1050f64e05aaec16891c305246 xmlns="f3c5b631-f436-49cb-ab4d-2de84ebfacbb">
      <Terms xmlns="http://schemas.microsoft.com/office/infopath/2007/PartnerControls">
        <TermInfo xmlns="http://schemas.microsoft.com/office/infopath/2007/PartnerControls">
          <TermName xmlns="http://schemas.microsoft.com/office/infopath/2007/PartnerControls">Document de travail</TermName>
          <TermId xmlns="http://schemas.microsoft.com/office/infopath/2007/PartnerControls">311a1f73-74c5-4ccb-85dd-020570d82ed0</TermId>
        </TermInfo>
      </Terms>
    </bd0ede1050f64e05aaec16891c305246>
    <fc509bc70adc434dbd4715d66087f19c xmlns="f3c5b631-f436-49cb-ab4d-2de84ebfacbb">
      <Terms xmlns="http://schemas.microsoft.com/office/infopath/2007/PartnerControls">
        <TermInfo xmlns="http://schemas.microsoft.com/office/infopath/2007/PartnerControls">
          <TermName xmlns="http://schemas.microsoft.com/office/infopath/2007/PartnerControls">Non</TermName>
          <TermId xmlns="http://schemas.microsoft.com/office/infopath/2007/PartnerControls">4e379bad-e585-4f3a-913f-f0d32a07cc93</TermId>
        </TermInfo>
      </Terms>
    </fc509bc70adc434dbd4715d66087f19c>
    <annee_fin xmlns="f3c5b631-f436-49cb-ab4d-2de84ebfacbb">2026</annee_fin>
    <TaxCatchAll xmlns="4a810133-dfb1-4bd4-b1da-a24535dd0135">
      <Value>2</Value>
      <Value>1</Value>
    </TaxCatchAll>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883337B555168D4999C5822200A1FAC1" ma:contentTypeVersion="11" ma:contentTypeDescription="Crée un document." ma:contentTypeScope="" ma:versionID="4a2f6070476cb08dfa37ec009f0f52ab">
  <xsd:schema xmlns:xsd="http://www.w3.org/2001/XMLSchema" xmlns:xs="http://www.w3.org/2001/XMLSchema" xmlns:p="http://schemas.microsoft.com/office/2006/metadata/properties" xmlns:ns2="f3c5b631-f436-49cb-ab4d-2de84ebfacbb" xmlns:ns3="4a810133-dfb1-4bd4-b1da-a24535dd0135" xmlns:ns4="4994aaf8-87db-4083-b632-a705584d7548" targetNamespace="http://schemas.microsoft.com/office/2006/metadata/properties" ma:root="true" ma:fieldsID="9066146fe6ec1b0704d40486cc4f880d" ns2:_="" ns3:_="" ns4:_="">
    <xsd:import namespace="f3c5b631-f436-49cb-ab4d-2de84ebfacbb"/>
    <xsd:import namespace="4a810133-dfb1-4bd4-b1da-a24535dd0135"/>
    <xsd:import namespace="4994aaf8-87db-4083-b632-a705584d7548"/>
    <xsd:element name="properties">
      <xsd:complexType>
        <xsd:sequence>
          <xsd:element name="documentManagement">
            <xsd:complexType>
              <xsd:all>
                <xsd:element ref="ns2:fc509bc70adc434dbd4715d66087f19c" minOccurs="0"/>
                <xsd:element ref="ns2:bd0ede1050f64e05aaec16891c305246" minOccurs="0"/>
                <xsd:element ref="ns3:TaxCatchAll" minOccurs="0"/>
                <xsd:element ref="ns2:annee_debut"/>
                <xsd:element ref="ns2:annee_fin"/>
                <xsd:element ref="ns4:MediaServiceMetadata" minOccurs="0"/>
                <xsd:element ref="ns4:MediaServiceFastMetadata" minOccurs="0"/>
                <xsd:element ref="ns4:MediaServiceSearchProperties" minOccurs="0"/>
                <xsd:element ref="ns4: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3c5b631-f436-49cb-ab4d-2de84ebfacbb" elementFormDefault="qualified">
    <xsd:import namespace="http://schemas.microsoft.com/office/2006/documentManagement/types"/>
    <xsd:import namespace="http://schemas.microsoft.com/office/infopath/2007/PartnerControls"/>
    <xsd:element name="fc509bc70adc434dbd4715d66087f19c" ma:index="8" ma:taxonomy="true" ma:internalName="fc509bc70adc434dbd4715d66087f19c" ma:taxonomyFieldName="Exclusion_suppression_massive" ma:displayName="Exclusion de la suppression massive" ma:default="1;#Non|4e379bad-e585-4f3a-913f-f0d32a07cc93" ma:fieldId="{fc509bc7-0adc-434d-bd47-15d66087f19c}" ma:sspId="461b7e55-b381-48fd-ab3f-416211f37788" ma:termSetId="0337cfa3-c072-493b-8624-7faee4835774" ma:anchorId="00000000-0000-0000-0000-000000000000" ma:open="false" ma:isKeyword="false">
      <xsd:complexType>
        <xsd:sequence>
          <xsd:element ref="pc:Terms" minOccurs="0" maxOccurs="1"/>
        </xsd:sequence>
      </xsd:complexType>
    </xsd:element>
    <xsd:element name="bd0ede1050f64e05aaec16891c305246" ma:index="9" ma:taxonomy="true" ma:internalName="bd0ede1050f64e05aaec16891c305246" ma:taxonomyFieldName="Statut" ma:displayName="Statut" ma:default="2;#Document de travail|311a1f73-74c5-4ccb-85dd-020570d82ed0" ma:fieldId="{bd0ede10-50f6-4e05-aaec-16891c305246}" ma:sspId="461b7e55-b381-48fd-ab3f-416211f37788" ma:termSetId="54b62bf3-1390-44cc-9b60-44daec1131e4" ma:anchorId="00000000-0000-0000-0000-000000000000" ma:open="false" ma:isKeyword="false">
      <xsd:complexType>
        <xsd:sequence>
          <xsd:element ref="pc:Terms" minOccurs="0" maxOccurs="1"/>
        </xsd:sequence>
      </xsd:complexType>
    </xsd:element>
    <xsd:element name="annee_debut" ma:index="12" ma:displayName="Année début" ma:default="2026" ma:format="Dropdown" ma:internalName="annee_debut">
      <xsd:simpleType>
        <xsd:restriction base="dms:Choice">
          <xsd:enumeration value="2010"/>
          <xsd:enumeration value="2011"/>
          <xsd:enumeration value="2012"/>
          <xsd:enumeration value="2013"/>
          <xsd:enumeration value="2014"/>
          <xsd:enumeration value="2015"/>
          <xsd:enumeration value="2016"/>
          <xsd:enumeration value="2017"/>
          <xsd:enumeration value="2018"/>
          <xsd:enumeration value="2019"/>
          <xsd:enumeration value="2020"/>
          <xsd:enumeration value="2021"/>
          <xsd:enumeration value="2022"/>
          <xsd:enumeration value="2023"/>
          <xsd:enumeration value="2024"/>
          <xsd:enumeration value="2025"/>
          <xsd:enumeration value="2026"/>
          <xsd:enumeration value="2027"/>
          <xsd:enumeration value="2028"/>
          <xsd:enumeration value="2029"/>
          <xsd:enumeration value="2030"/>
          <xsd:enumeration value="2031"/>
          <xsd:enumeration value="2032"/>
          <xsd:enumeration value="2033"/>
          <xsd:enumeration value="2034"/>
        </xsd:restriction>
      </xsd:simpleType>
    </xsd:element>
    <xsd:element name="annee_fin" ma:index="13" ma:displayName="Année fin" ma:default="2027" ma:format="Dropdown" ma:internalName="annee_fin">
      <xsd:simpleType>
        <xsd:restriction base="dms:Choice">
          <xsd:enumeration value="2010"/>
          <xsd:enumeration value="2011"/>
          <xsd:enumeration value="2012"/>
          <xsd:enumeration value="2013"/>
          <xsd:enumeration value="2014"/>
          <xsd:enumeration value="2015"/>
          <xsd:enumeration value="2016"/>
          <xsd:enumeration value="2017"/>
          <xsd:enumeration value="2018"/>
          <xsd:enumeration value="2019"/>
          <xsd:enumeration value="2020"/>
          <xsd:enumeration value="2021"/>
          <xsd:enumeration value="2022"/>
          <xsd:enumeration value="2023"/>
          <xsd:enumeration value="2024"/>
          <xsd:enumeration value="2025"/>
          <xsd:enumeration value="2026"/>
          <xsd:enumeration value="2027"/>
          <xsd:enumeration value="2028"/>
          <xsd:enumeration value="2029"/>
          <xsd:enumeration value="2030"/>
          <xsd:enumeration value="2031"/>
          <xsd:enumeration value="2032"/>
          <xsd:enumeration value="2033"/>
          <xsd:enumeration value="2034"/>
          <xsd:enumeration value="2035"/>
        </xsd:restriction>
      </xsd:simpleType>
    </xsd:element>
  </xsd:schema>
  <xsd:schema xmlns:xsd="http://www.w3.org/2001/XMLSchema" xmlns:xs="http://www.w3.org/2001/XMLSchema" xmlns:dms="http://schemas.microsoft.com/office/2006/documentManagement/types" xmlns:pc="http://schemas.microsoft.com/office/infopath/2007/PartnerControls" targetNamespace="4a810133-dfb1-4bd4-b1da-a24535dd0135" elementFormDefault="qualified">
    <xsd:import namespace="http://schemas.microsoft.com/office/2006/documentManagement/types"/>
    <xsd:import namespace="http://schemas.microsoft.com/office/infopath/2007/PartnerControls"/>
    <xsd:element name="TaxCatchAll" ma:index="11" nillable="true" ma:displayName="Taxonomy Catch All Column" ma:hidden="true" ma:list="{98d7a734-0b68-4f05-9ec4-82414c892de7}" ma:internalName="TaxCatchAll" ma:showField="CatchAllData" ma:web="4a810133-dfb1-4bd4-b1da-a24535dd0135">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4994aaf8-87db-4083-b632-a705584d7548" elementFormDefault="qualified">
    <xsd:import namespace="http://schemas.microsoft.com/office/2006/documentManagement/types"/>
    <xsd:import namespace="http://schemas.microsoft.com/office/infopath/2007/PartnerControls"/>
    <xsd:element name="MediaServiceMetadata" ma:index="15" nillable="true" ma:displayName="MediaServiceMetadata" ma:hidden="true" ma:internalName="MediaServiceMetadata" ma:readOnly="true">
      <xsd:simpleType>
        <xsd:restriction base="dms:Note"/>
      </xsd:simpleType>
    </xsd:element>
    <xsd:element name="MediaServiceFastMetadata" ma:index="16" nillable="true" ma:displayName="MediaServiceFastMetadata" ma:hidden="true" ma:internalName="MediaServiceFastMetadata" ma:readOnly="true">
      <xsd:simpleType>
        <xsd:restriction base="dms:Note"/>
      </xsd:simpleType>
    </xsd:element>
    <xsd:element name="MediaServiceSearchProperties" ma:index="17" nillable="true" ma:displayName="MediaServiceSearchProperties" ma:hidden="true" ma:internalName="MediaServiceSearchProperties" ma:readOnly="true">
      <xsd:simpleType>
        <xsd:restriction base="dms:Note"/>
      </xsd:simpleType>
    </xsd:element>
    <xsd:element name="MediaServiceObjectDetectorVersions" ma:index="18" nillable="true" ma:displayName="MediaServiceObjectDetectorVersions" ma:hidden="true" ma:indexed="true" ma:internalName="MediaServiceObjectDetectorVersions"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ype de contenu"/>
        <xsd:element ref="dc:title" minOccurs="0" maxOccurs="1" ma:index="4" ma:displayName="Titr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24B3B236-F0D7-4693-AAA0-37E847A2E03A}">
  <ds:schemaRefs>
    <ds:schemaRef ds:uri="http://schemas.microsoft.com/sharepoint/v3/contenttype/forms"/>
  </ds:schemaRefs>
</ds:datastoreItem>
</file>

<file path=customXml/itemProps2.xml><?xml version="1.0" encoding="utf-8"?>
<ds:datastoreItem xmlns:ds="http://schemas.openxmlformats.org/officeDocument/2006/customXml" ds:itemID="{FAE63882-24EF-4A7E-BED1-015ABB85A0B3}">
  <ds:schemaRefs>
    <ds:schemaRef ds:uri="http://purl.org/dc/terms/"/>
    <ds:schemaRef ds:uri="f3c5b631-f436-49cb-ab4d-2de84ebfacbb"/>
    <ds:schemaRef ds:uri="http://purl.org/dc/dcmitype/"/>
    <ds:schemaRef ds:uri="http://schemas.microsoft.com/office/2006/documentManagement/types"/>
    <ds:schemaRef ds:uri="http://purl.org/dc/elements/1.1/"/>
    <ds:schemaRef ds:uri="http://schemas.microsoft.com/office/2006/metadata/properties"/>
    <ds:schemaRef ds:uri="http://schemas.microsoft.com/office/infopath/2007/PartnerControls"/>
    <ds:schemaRef ds:uri="4994aaf8-87db-4083-b632-a705584d7548"/>
    <ds:schemaRef ds:uri="http://schemas.openxmlformats.org/package/2006/metadata/core-properties"/>
    <ds:schemaRef ds:uri="4a810133-dfb1-4bd4-b1da-a24535dd0135"/>
    <ds:schemaRef ds:uri="http://www.w3.org/XML/1998/namespace"/>
  </ds:schemaRefs>
</ds:datastoreItem>
</file>

<file path=customXml/itemProps3.xml><?xml version="1.0" encoding="utf-8"?>
<ds:datastoreItem xmlns:ds="http://schemas.openxmlformats.org/officeDocument/2006/customXml" ds:itemID="{3896A124-5228-4FEB-896C-F75B3244573F}"/>
</file>

<file path=docProps/app.xml><?xml version="1.0" encoding="utf-8"?>
<Properties xmlns="http://schemas.openxmlformats.org/officeDocument/2006/extended-properties" xmlns:vt="http://schemas.openxmlformats.org/officeDocument/2006/docPropsVTypes">
  <TotalTime>331</TotalTime>
  <Words>1698</Words>
  <Application>Microsoft Office PowerPoint</Application>
  <PresentationFormat>Personnalisé</PresentationFormat>
  <Paragraphs>206</Paragraphs>
  <Slides>9</Slides>
  <Notes>9</Notes>
  <HiddenSlides>0</HiddenSlides>
  <MMClips>0</MMClips>
  <ScaleCrop>false</ScaleCrop>
  <HeadingPairs>
    <vt:vector size="6" baseType="variant">
      <vt:variant>
        <vt:lpstr>Polices utilisées</vt:lpstr>
      </vt:variant>
      <vt:variant>
        <vt:i4>2</vt:i4>
      </vt:variant>
      <vt:variant>
        <vt:lpstr>Thème</vt:lpstr>
      </vt:variant>
      <vt:variant>
        <vt:i4>1</vt:i4>
      </vt:variant>
      <vt:variant>
        <vt:lpstr>Titres des diapositives</vt:lpstr>
      </vt:variant>
      <vt:variant>
        <vt:i4>9</vt:i4>
      </vt:variant>
    </vt:vector>
  </HeadingPairs>
  <TitlesOfParts>
    <vt:vector size="12" baseType="lpstr">
      <vt:lpstr>Arial</vt:lpstr>
      <vt:lpstr>Calibri</vt:lpstr>
      <vt:lpstr>Simple Light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Evelyne Leclerc</dc:creator>
  <cp:lastModifiedBy>Evelyne Leclerc</cp:lastModifiedBy>
  <cp:revision>1</cp:revision>
  <cp:lastPrinted>2026-06-29T16:08:21Z</cp:lastPrinted>
  <dcterms:modified xsi:type="dcterms:W3CDTF">2026-06-29T16:12:32Z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Statut">
    <vt:lpwstr>2;#Document de travail|311a1f73-74c5-4ccb-85dd-020570d82ed0</vt:lpwstr>
  </property>
  <property fmtid="{D5CDD505-2E9C-101B-9397-08002B2CF9AE}" pid="3" name="Exclusion_suppression_massive">
    <vt:lpwstr>1;#Non|4e379bad-e585-4f3a-913f-f0d32a07cc93</vt:lpwstr>
  </property>
  <property fmtid="{D5CDD505-2E9C-101B-9397-08002B2CF9AE}" pid="4" name="ContentTypeId">
    <vt:lpwstr>0x010100883337B555168D4999C5822200A1FAC1</vt:lpwstr>
  </property>
</Properties>
</file>